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4" d="100"/>
          <a:sy n="74"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A5210-B218-4738-ACFA-FDE14335C21D}" type="datetimeFigureOut">
              <a:rPr lang="en-US" smtClean="0"/>
              <a:t>5/2/2019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4990E-3071-47EE-A5B8-A4B2BF69B28E}" type="slidenum">
              <a:rPr lang="en-US" smtClean="0"/>
              <a:t>‹#›</a:t>
            </a:fld>
            <a:endParaRPr lang="en-US"/>
          </a:p>
        </p:txBody>
      </p:sp>
    </p:spTree>
    <p:extLst>
      <p:ext uri="{BB962C8B-B14F-4D97-AF65-F5344CB8AC3E}">
        <p14:creationId xmlns:p14="http://schemas.microsoft.com/office/powerpoint/2010/main" val="45325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Nutrition in Action: “Nudging” Your Clients for a More Wholesome Experience. Get tips to empower clients to make the healthy choice the easy choice, discover resources to support clients in cooking on a budget and learn simple ways to showcase your food and tips to reduce waste through understanding expiration dates.</a:t>
            </a:r>
            <a:endParaRPr/>
          </a:p>
        </p:txBody>
      </p:sp>
      <p:sp>
        <p:nvSpPr>
          <p:cNvPr id="373" name="Google Shape;37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3472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6c5113acc_0_47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56c5113acc_0_4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77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6c5113acc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g56c5113acc_0_4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25351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6c5113acc_0_4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a:t>Adverse Childhood Experiences // Adverse Community Experiences</a:t>
            </a:r>
            <a:endParaRPr sz="2200" b="0" i="0" u="none" strike="noStrike" cap="none">
              <a:solidFill>
                <a:srgbClr val="000000"/>
              </a:solidFill>
              <a:latin typeface="Helvetica Neue"/>
              <a:ea typeface="Helvetica Neue"/>
              <a:cs typeface="Helvetica Neue"/>
              <a:sym typeface="Helvetica Neue"/>
            </a:endParaRPr>
          </a:p>
        </p:txBody>
      </p:sp>
      <p:sp>
        <p:nvSpPr>
          <p:cNvPr id="466" name="Google Shape;466;g56c5113acc_0_4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3956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73" name="Google Shape;47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27973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6c5113acc_0_4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g56c5113acc_0_4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a:solidFill>
                <a:schemeClr val="dk1"/>
              </a:solidFill>
            </a:endParaRPr>
          </a:p>
          <a:p>
            <a:pPr marL="0" lvl="0" indent="0" algn="l" rtl="0">
              <a:lnSpc>
                <a:spcPct val="100000"/>
              </a:lnSpc>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a whole discussion warranted, no time; </a:t>
            </a:r>
            <a:r>
              <a:rPr lang="en-US">
                <a:solidFill>
                  <a:schemeClr val="dk1"/>
                </a:solidFill>
              </a:rPr>
              <a:t>health and medicine only looks at the top 3</a:t>
            </a: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0396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6c5113acc_0_5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g56c5113acc_0_5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food and food experiences has this unique place in our lives to be healing</a:t>
            </a:r>
            <a:endParaRPr/>
          </a:p>
        </p:txBody>
      </p:sp>
    </p:spTree>
    <p:extLst>
      <p:ext uri="{BB962C8B-B14F-4D97-AF65-F5344CB8AC3E}">
        <p14:creationId xmlns:p14="http://schemas.microsoft.com/office/powerpoint/2010/main" val="340915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56c5113acc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 name="Google Shape;513;g56c5113acc_0_5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a:t>through a trauma lens-- emotional reasons, metabolic reasons for behavior and outcomes (multifaceted reasons for Tavestiar’s weight and health issues, some related to what he eats)</a:t>
            </a: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30171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6c5113acc_0_5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g56c5113acc_0_5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by understanding trauma, be sensitive and conscious; trauma shuts people down, reactivity; not causing harm</a:t>
            </a:r>
            <a:endParaRPr/>
          </a:p>
        </p:txBody>
      </p:sp>
    </p:spTree>
    <p:extLst>
      <p:ext uri="{BB962C8B-B14F-4D97-AF65-F5344CB8AC3E}">
        <p14:creationId xmlns:p14="http://schemas.microsoft.com/office/powerpoint/2010/main" val="138427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6c5113acc_0_5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g56c5113acc_0_5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joy--motivator</a:t>
            </a: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47340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6c5113acc_0_5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g56c5113acc_0_5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a:t>instead of these</a:t>
            </a: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6403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6c5113acc_0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g56c5113acc_0_3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89550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6c5113acc_0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 name="Google Shape;536;g56c5113acc_0_5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a:t>focus on these</a:t>
            </a: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8582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Food itself can be a source of trauma or dysregulation</a:t>
            </a:r>
            <a:endParaRPr/>
          </a:p>
        </p:txBody>
      </p:sp>
    </p:spTree>
    <p:extLst>
      <p:ext uri="{BB962C8B-B14F-4D97-AF65-F5344CB8AC3E}">
        <p14:creationId xmlns:p14="http://schemas.microsoft.com/office/powerpoint/2010/main" val="137458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6c5113acc_0_5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g56c5113acc_0_5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192902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6c5113acc_0_5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g56c5113acc_0_5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a:t>starts by putting the client first</a:t>
            </a: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3495028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6c5113acc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g56c5113acc_0_556:notes"/>
          <p:cNvSpPr txBox="1">
            <a:spLocks noGrp="1"/>
          </p:cNvSpPr>
          <p:nvPr>
            <p:ph type="body" idx="1"/>
          </p:nvPr>
        </p:nvSpPr>
        <p:spPr>
          <a:xfrm>
            <a:off x="914400" y="4343400"/>
            <a:ext cx="5029200" cy="4114800"/>
          </a:xfrm>
          <a:prstGeom prst="rect">
            <a:avLst/>
          </a:prstGeom>
          <a:noFill/>
          <a:ln>
            <a:noFill/>
          </a:ln>
        </p:spPr>
        <p:txBody>
          <a:bodyPr spcFirstLastPara="1" wrap="square" lIns="88700" tIns="44350" rIns="88700" bIns="44350" anchor="t" anchorCtr="0">
            <a:noAutofit/>
          </a:bodyPr>
          <a:lstStyle/>
          <a:p>
            <a:pPr marL="0" marR="0" lvl="0" indent="0" algn="l" rtl="0">
              <a:lnSpc>
                <a:spcPct val="117999"/>
              </a:lnSpc>
              <a:spcBef>
                <a:spcPts val="0"/>
              </a:spcBef>
              <a:spcAft>
                <a:spcPts val="0"/>
              </a:spcAft>
              <a:buSzPts val="2200"/>
              <a:buFont typeface="Helvetica Neue"/>
              <a:buNone/>
            </a:pPr>
            <a:endParaRPr sz="2200" b="0" i="0" u="none" strike="noStrike" cap="none">
              <a:latin typeface="Helvetica Neue"/>
              <a:ea typeface="Helvetica Neue"/>
              <a:cs typeface="Helvetica Neue"/>
              <a:sym typeface="Helvetica Neue"/>
            </a:endParaRPr>
          </a:p>
        </p:txBody>
      </p:sp>
      <p:sp>
        <p:nvSpPr>
          <p:cNvPr id="561" name="Google Shape;561;g56c5113acc_0_556:notes"/>
          <p:cNvSpPr txBox="1">
            <a:spLocks noGrp="1"/>
          </p:cNvSpPr>
          <p:nvPr>
            <p:ph type="sldNum" idx="12"/>
          </p:nvPr>
        </p:nvSpPr>
        <p:spPr>
          <a:xfrm>
            <a:off x="3884259" y="8684790"/>
            <a:ext cx="2972100" cy="457800"/>
          </a:xfrm>
          <a:prstGeom prst="rect">
            <a:avLst/>
          </a:prstGeom>
          <a:noFill/>
          <a:ln>
            <a:noFill/>
          </a:ln>
        </p:spPr>
        <p:txBody>
          <a:bodyPr spcFirstLastPara="1" wrap="square" lIns="88700" tIns="44350" rIns="88700" bIns="4435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24</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6175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56c5113acc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 name="Google Shape;580;g56c5113acc_0_2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63639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6c5113acc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g56c5113acc_0_2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Imagine an alien landed in the middle of your pantry (or organization you serve) – how would they know that you prioritize health and that clients were supported in their health? Write down 3-4 things that might tell these aliens that your organization prioritizes health. Think about what food is provided, what would they hear staff and volunteers saying? What does it look like and feel like? </a:t>
            </a:r>
            <a:endParaRPr/>
          </a:p>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(Volunteer share what they experienced / wrote down)</a:t>
            </a:r>
            <a:endParaRPr/>
          </a:p>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Who felt that it would be obvious to the visitor that nutrition/health is prioritized? Who felt it might not be too clear? </a:t>
            </a:r>
            <a:endParaRPr/>
          </a:p>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Brainstorm as a group (write down ideas on paper):</a:t>
            </a:r>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-what are things in your own life that help you eat healthier?</a:t>
            </a:r>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-what have you seen in some of the organizations you’ve worked in that do a good job promoting health in many ways?</a:t>
            </a:r>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(put on our PSE hats) – what are policies or systems to put in place that would promote health in a pantry environment (include for staff and volunteers) </a:t>
            </a: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181303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6c5113acc_0_2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2" name="Google Shape;592;g56c5113acc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65547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8" name="Google Shape;598;p15:notes"/>
          <p:cNvSpPr txBox="1">
            <a:spLocks noGrp="1"/>
          </p:cNvSpPr>
          <p:nvPr>
            <p:ph type="body" idx="1"/>
          </p:nvPr>
        </p:nvSpPr>
        <p:spPr>
          <a:xfrm>
            <a:off x="914400" y="4343400"/>
            <a:ext cx="5029200" cy="4114800"/>
          </a:xfrm>
          <a:prstGeom prst="rect">
            <a:avLst/>
          </a:prstGeom>
          <a:noFill/>
          <a:ln>
            <a:noFill/>
          </a:ln>
        </p:spPr>
        <p:txBody>
          <a:bodyPr spcFirstLastPara="1" wrap="square" lIns="88700" tIns="44350" rIns="88700" bIns="44350" anchor="t" anchorCtr="0">
            <a:noAutofit/>
          </a:bodyPr>
          <a:lstStyle/>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NPP provides a process for implementing practical, client-centered strategies for a health-focused environment in all types of food distribution sites.  </a:t>
            </a:r>
            <a:endParaRPr/>
          </a:p>
        </p:txBody>
      </p:sp>
      <p:sp>
        <p:nvSpPr>
          <p:cNvPr id="599" name="Google Shape;599;p15:notes"/>
          <p:cNvSpPr txBox="1">
            <a:spLocks noGrp="1"/>
          </p:cNvSpPr>
          <p:nvPr>
            <p:ph type="sldNum" idx="12"/>
          </p:nvPr>
        </p:nvSpPr>
        <p:spPr>
          <a:xfrm>
            <a:off x="3884259" y="8684790"/>
            <a:ext cx="2972209" cy="457664"/>
          </a:xfrm>
          <a:prstGeom prst="rect">
            <a:avLst/>
          </a:prstGeom>
          <a:noFill/>
          <a:ln>
            <a:noFill/>
          </a:ln>
        </p:spPr>
        <p:txBody>
          <a:bodyPr spcFirstLastPara="1" wrap="square" lIns="88700" tIns="44350" rIns="88700" bIns="4435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28</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62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6" name="Google Shape;60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4102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7" name="Google Shape;38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03664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6f7d37a5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g56f7d37a5c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a:t>starts by putting the client first</a:t>
            </a: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004589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9" name="Google Shape;61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latin typeface="Calibri"/>
                <a:ea typeface="Calibri"/>
                <a:cs typeface="Calibri"/>
                <a:sym typeface="Calibri"/>
              </a:rPr>
              <a:t>Thinking about what Ruthi just covered, my question to you is: How do you know if you’re using a client-centered approach?</a:t>
            </a:r>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4826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319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p17:notes"/>
          <p:cNvSpPr txBox="1">
            <a:spLocks noGrp="1"/>
          </p:cNvSpPr>
          <p:nvPr>
            <p:ph type="body" idx="1"/>
          </p:nvPr>
        </p:nvSpPr>
        <p:spPr>
          <a:xfrm>
            <a:off x="914400" y="4343400"/>
            <a:ext cx="5029200" cy="4114800"/>
          </a:xfrm>
          <a:prstGeom prst="rect">
            <a:avLst/>
          </a:prstGeom>
          <a:noFill/>
          <a:ln>
            <a:noFill/>
          </a:ln>
        </p:spPr>
        <p:txBody>
          <a:bodyPr spcFirstLastPara="1" wrap="square" lIns="88700" tIns="44350" rIns="88700" bIns="44350" anchor="t" anchorCtr="0">
            <a:noAutofit/>
          </a:bodyPr>
          <a:lstStyle/>
          <a:p>
            <a:pPr marL="0" marR="0" lvl="0" indent="0" algn="l" rtl="0">
              <a:lnSpc>
                <a:spcPct val="117999"/>
              </a:lnSpc>
              <a:spcBef>
                <a:spcPts val="0"/>
              </a:spcBef>
              <a:spcAft>
                <a:spcPts val="0"/>
              </a:spcAft>
              <a:buSzPts val="2200"/>
              <a:buFont typeface="Helvetica Neue"/>
              <a:buNone/>
            </a:pPr>
            <a:endParaRPr sz="2200" b="0" i="0" u="none" strike="noStrike" cap="none">
              <a:latin typeface="Helvetica Neue"/>
              <a:ea typeface="Helvetica Neue"/>
              <a:cs typeface="Helvetica Neue"/>
              <a:sym typeface="Helvetica Neue"/>
            </a:endParaRPr>
          </a:p>
        </p:txBody>
      </p:sp>
      <p:sp>
        <p:nvSpPr>
          <p:cNvPr id="643" name="Google Shape;643;p17:notes"/>
          <p:cNvSpPr txBox="1">
            <a:spLocks noGrp="1"/>
          </p:cNvSpPr>
          <p:nvPr>
            <p:ph type="sldNum" idx="12"/>
          </p:nvPr>
        </p:nvSpPr>
        <p:spPr>
          <a:xfrm>
            <a:off x="3884259" y="8684790"/>
            <a:ext cx="2972209" cy="457664"/>
          </a:xfrm>
          <a:prstGeom prst="rect">
            <a:avLst/>
          </a:prstGeom>
          <a:noFill/>
          <a:ln>
            <a:noFill/>
          </a:ln>
        </p:spPr>
        <p:txBody>
          <a:bodyPr spcFirstLastPara="1" wrap="square" lIns="88700" tIns="44350" rIns="88700" bIns="4435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33</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33106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6" name="Google Shape;66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79399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2" name="Google Shape;67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85930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56c5113acc_0_1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2200"/>
              <a:buFont typeface="Helvetica Neue"/>
              <a:buNone/>
            </a:pPr>
            <a:r>
              <a:rPr lang="en-US">
                <a:solidFill>
                  <a:srgbClr val="9900FF"/>
                </a:solidFill>
              </a:rPr>
              <a:t>*********************************************</a:t>
            </a:r>
            <a:endParaRPr sz="2200" b="0" i="0" u="none" strike="noStrike" cap="none">
              <a:solidFill>
                <a:srgbClr val="000000"/>
              </a:solidFill>
              <a:latin typeface="Helvetica Neue"/>
              <a:ea typeface="Helvetica Neue"/>
              <a:cs typeface="Helvetica Neue"/>
              <a:sym typeface="Helvetica Neue"/>
            </a:endParaRPr>
          </a:p>
        </p:txBody>
      </p:sp>
      <p:sp>
        <p:nvSpPr>
          <p:cNvPr id="679" name="Google Shape;679;g56c5113acc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80400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4" name="Google Shape;68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426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91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696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5897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593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680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267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286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5603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930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722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56f7d37a5c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56f7d37a5c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146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56f7d37a5c_0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g56f7d37a5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52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63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Our shorthand definition of nutrition security is to combine food security with pubic health nutrition.  </a:t>
            </a:r>
            <a:endParaRPr/>
          </a:p>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We believe that food security strategies – whether CalFresh/SNAP benefits or the charitable food network – can prioritize the long term mental and physical health of vulnerable individuals while still meeting short term needs.  Public health nutrition messages can take into account client perspective and exposure to trauma.  </a:t>
            </a:r>
            <a:endParaRPr/>
          </a:p>
          <a:p>
            <a:pPr marL="0" marR="0" lvl="0" indent="0" algn="l" rtl="0">
              <a:lnSpc>
                <a:spcPct val="117999"/>
              </a:lnSpc>
              <a:spcBef>
                <a:spcPts val="0"/>
              </a:spcBef>
              <a:spcAft>
                <a:spcPts val="0"/>
              </a:spcAft>
              <a:buSzPts val="14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1400"/>
              <a:buNone/>
            </a:pPr>
            <a:r>
              <a:rPr lang="en-US" sz="2200" b="0" i="0" u="none" strike="noStrike" cap="none">
                <a:latin typeface="Helvetica Neue"/>
                <a:ea typeface="Helvetica Neue"/>
                <a:cs typeface="Helvetica Neue"/>
                <a:sym typeface="Helvetica Neue"/>
              </a:rPr>
              <a:t>These concepts are extremely important in the food pantry network, which as we all know has become a regular and essential source of nutrition for over 50 million Americans.  </a:t>
            </a: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2856561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501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13" name="Google Shape;81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55547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2" name="Google Shape;82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7920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9" name="Google Shape;82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58380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6" name="Google Shape;83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56371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8319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2" name="Google Shape;85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49805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56c5113acc_0_8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2" name="Google Shape;862;g56c5113acc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800"/>
          </a:p>
        </p:txBody>
      </p:sp>
      <p:sp>
        <p:nvSpPr>
          <p:cNvPr id="863" name="Google Shape;863;g56c5113acc_0_8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5775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6c5113acc_0_9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8" name="Google Shape;868;g56c5113acc_0_9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1800">
                <a:latin typeface="Arial"/>
                <a:ea typeface="Arial"/>
                <a:cs typeface="Arial"/>
                <a:sym typeface="Arial"/>
              </a:rPr>
              <a:t>“Apples and oranges that are bruised and mealy”</a:t>
            </a:r>
            <a:endParaRPr sz="1800"/>
          </a:p>
        </p:txBody>
      </p:sp>
      <p:sp>
        <p:nvSpPr>
          <p:cNvPr id="869" name="Google Shape;869;g56c5113acc_0_9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1621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1400" b="1">
                <a:latin typeface="Arial"/>
                <a:ea typeface="Arial"/>
                <a:cs typeface="Arial"/>
                <a:sym typeface="Arial"/>
              </a:rPr>
              <a:t>What food items or meals are most popular with your clients?</a:t>
            </a:r>
            <a:endParaRPr sz="1400" b="1">
              <a:latin typeface="Arial"/>
              <a:ea typeface="Arial"/>
              <a:cs typeface="Arial"/>
              <a:sym typeface="Arial"/>
            </a:endParaRPr>
          </a:p>
          <a:p>
            <a:pPr marL="0" lvl="0" indent="0" algn="l" rtl="0">
              <a:lnSpc>
                <a:spcPct val="117999"/>
              </a:lnSpc>
              <a:spcBef>
                <a:spcPts val="0"/>
              </a:spcBef>
              <a:spcAft>
                <a:spcPts val="0"/>
              </a:spcAft>
              <a:buSzPts val="1400"/>
              <a:buNone/>
            </a:pPr>
            <a:endParaRPr/>
          </a:p>
        </p:txBody>
      </p:sp>
      <p:sp>
        <p:nvSpPr>
          <p:cNvPr id="883" name="Google Shape;88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158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6c5113acc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g56c5113acc_0_4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a:t>Voice of TI nutrition and nutrition security. Our organization defines our work and wants to shape the field through the principles of TI Nutrition Security: </a:t>
            </a:r>
            <a:endParaRPr sz="2200" b="0" i="0" u="none" strike="noStrike" cap="none">
              <a:solidFill>
                <a:srgbClr val="000000"/>
              </a:solidFill>
              <a:latin typeface="Helvetica Neue"/>
              <a:ea typeface="Helvetica Neue"/>
              <a:cs typeface="Helvetica Neue"/>
              <a:sym typeface="Helvetica Neue"/>
            </a:endParaRPr>
          </a:p>
        </p:txBody>
      </p:sp>
      <p:sp>
        <p:nvSpPr>
          <p:cNvPr id="424" name="Google Shape;424;g56c5113acc_0_4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6</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2415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6" name="Google Shape;89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1400"/>
              <a:buNone/>
            </a:pPr>
            <a:r>
              <a:rPr lang="en-US" sz="1400" b="1">
                <a:latin typeface="Arial"/>
                <a:ea typeface="Arial"/>
                <a:cs typeface="Arial"/>
                <a:sym typeface="Arial"/>
              </a:rPr>
              <a:t>Survey Feedback: </a:t>
            </a:r>
            <a:endParaRPr sz="1400" b="1">
              <a:latin typeface="Arial"/>
              <a:ea typeface="Arial"/>
              <a:cs typeface="Arial"/>
              <a:sym typeface="Arial"/>
            </a:endParaRPr>
          </a:p>
          <a:p>
            <a:pPr marL="0" lvl="0" indent="0" algn="l" rtl="0">
              <a:lnSpc>
                <a:spcPct val="117999"/>
              </a:lnSpc>
              <a:spcBef>
                <a:spcPts val="0"/>
              </a:spcBef>
              <a:spcAft>
                <a:spcPts val="0"/>
              </a:spcAft>
              <a:buSzPts val="1400"/>
              <a:buNone/>
            </a:pPr>
            <a:r>
              <a:rPr lang="en-US" sz="1400">
                <a:latin typeface="Arial"/>
                <a:ea typeface="Arial"/>
                <a:cs typeface="Arial"/>
                <a:sym typeface="Arial"/>
              </a:rPr>
              <a:t>Common foods distributed: canned goods, vegetables, beans </a:t>
            </a:r>
            <a:br>
              <a:rPr lang="en-US" sz="1400">
                <a:latin typeface="Arial"/>
                <a:ea typeface="Arial"/>
                <a:cs typeface="Arial"/>
                <a:sym typeface="Arial"/>
              </a:rPr>
            </a:br>
            <a:r>
              <a:rPr lang="en-US" sz="1400">
                <a:latin typeface="Arial"/>
                <a:ea typeface="Arial"/>
                <a:cs typeface="Arial"/>
                <a:sym typeface="Arial"/>
              </a:rPr>
              <a:t>Souped Up Soup: This recipe came from an SRO resident who wanted to make a common food pantry item healthier. </a:t>
            </a:r>
            <a:endParaRPr sz="1400">
              <a:latin typeface="Arial"/>
              <a:ea typeface="Arial"/>
              <a:cs typeface="Arial"/>
              <a:sym typeface="Arial"/>
            </a:endParaRPr>
          </a:p>
        </p:txBody>
      </p:sp>
      <p:sp>
        <p:nvSpPr>
          <p:cNvPr id="897" name="Google Shape;89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1550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6f7d37a5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g56f7d37a5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1400"/>
              <a:buNone/>
            </a:pPr>
            <a:r>
              <a:rPr lang="en-US" sz="1400" b="1">
                <a:latin typeface="Arial"/>
                <a:ea typeface="Arial"/>
                <a:cs typeface="Arial"/>
                <a:sym typeface="Arial"/>
              </a:rPr>
              <a:t>Survey Feedback: </a:t>
            </a:r>
            <a:endParaRPr sz="1400" b="1">
              <a:latin typeface="Arial"/>
              <a:ea typeface="Arial"/>
              <a:cs typeface="Arial"/>
              <a:sym typeface="Arial"/>
            </a:endParaRPr>
          </a:p>
          <a:p>
            <a:pPr marL="0" lvl="0" indent="0" algn="l" rtl="0">
              <a:lnSpc>
                <a:spcPct val="117999"/>
              </a:lnSpc>
              <a:spcBef>
                <a:spcPts val="0"/>
              </a:spcBef>
              <a:spcAft>
                <a:spcPts val="0"/>
              </a:spcAft>
              <a:buSzPts val="1400"/>
              <a:buNone/>
            </a:pPr>
            <a:r>
              <a:rPr lang="en-US" sz="1400">
                <a:latin typeface="Arial"/>
                <a:ea typeface="Arial"/>
                <a:cs typeface="Arial"/>
                <a:sym typeface="Arial"/>
              </a:rPr>
              <a:t>Common foods distributed: canned goods, vegetables, beans </a:t>
            </a:r>
            <a:br>
              <a:rPr lang="en-US" sz="1400">
                <a:latin typeface="Arial"/>
                <a:ea typeface="Arial"/>
                <a:cs typeface="Arial"/>
                <a:sym typeface="Arial"/>
              </a:rPr>
            </a:br>
            <a:r>
              <a:rPr lang="en-US" sz="1400">
                <a:latin typeface="Arial"/>
                <a:ea typeface="Arial"/>
                <a:cs typeface="Arial"/>
                <a:sym typeface="Arial"/>
              </a:rPr>
              <a:t>Souped Up Soup: This recipe came from an SRO resident who wanted to make a common food pantry item healthier. </a:t>
            </a:r>
            <a:endParaRPr sz="1400">
              <a:latin typeface="Arial"/>
              <a:ea typeface="Arial"/>
              <a:cs typeface="Arial"/>
              <a:sym typeface="Arial"/>
            </a:endParaRPr>
          </a:p>
        </p:txBody>
      </p:sp>
      <p:sp>
        <p:nvSpPr>
          <p:cNvPr id="910" name="Google Shape;910;g56f7d37a5c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2894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6f7d37a5c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8" name="Google Shape;918;g56f7d37a5c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1400"/>
              <a:buNone/>
            </a:pPr>
            <a:r>
              <a:rPr lang="en-US" sz="1400" b="1">
                <a:latin typeface="Arial"/>
                <a:ea typeface="Arial"/>
                <a:cs typeface="Arial"/>
                <a:sym typeface="Arial"/>
              </a:rPr>
              <a:t>Survey Feedback: </a:t>
            </a:r>
            <a:endParaRPr sz="1400" b="1">
              <a:latin typeface="Arial"/>
              <a:ea typeface="Arial"/>
              <a:cs typeface="Arial"/>
              <a:sym typeface="Arial"/>
            </a:endParaRPr>
          </a:p>
          <a:p>
            <a:pPr marL="0" lvl="0" indent="0" algn="l" rtl="0">
              <a:lnSpc>
                <a:spcPct val="117999"/>
              </a:lnSpc>
              <a:spcBef>
                <a:spcPts val="0"/>
              </a:spcBef>
              <a:spcAft>
                <a:spcPts val="0"/>
              </a:spcAft>
              <a:buSzPts val="1400"/>
              <a:buNone/>
            </a:pPr>
            <a:r>
              <a:rPr lang="en-US" sz="1400">
                <a:latin typeface="Arial"/>
                <a:ea typeface="Arial"/>
                <a:cs typeface="Arial"/>
                <a:sym typeface="Arial"/>
              </a:rPr>
              <a:t>Common foods distributed: canned goods, vegetables, beans </a:t>
            </a:r>
            <a:br>
              <a:rPr lang="en-US" sz="1400">
                <a:latin typeface="Arial"/>
                <a:ea typeface="Arial"/>
                <a:cs typeface="Arial"/>
                <a:sym typeface="Arial"/>
              </a:rPr>
            </a:br>
            <a:r>
              <a:rPr lang="en-US" sz="1400">
                <a:latin typeface="Arial"/>
                <a:ea typeface="Arial"/>
                <a:cs typeface="Arial"/>
                <a:sym typeface="Arial"/>
              </a:rPr>
              <a:t>Souped Up Soup: This recipe came from an SRO resident who wanted to make a common food pantry item healthier. </a:t>
            </a:r>
            <a:endParaRPr sz="1400">
              <a:latin typeface="Arial"/>
              <a:ea typeface="Arial"/>
              <a:cs typeface="Arial"/>
              <a:sym typeface="Arial"/>
            </a:endParaRPr>
          </a:p>
        </p:txBody>
      </p:sp>
      <p:sp>
        <p:nvSpPr>
          <p:cNvPr id="919" name="Google Shape;919;g56f7d37a5c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0381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56c5113acc_0_9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1400"/>
              <a:buNone/>
            </a:pPr>
            <a:endParaRPr/>
          </a:p>
        </p:txBody>
      </p:sp>
      <p:sp>
        <p:nvSpPr>
          <p:cNvPr id="927" name="Google Shape;927;g56c5113acc_0_9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59348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33" name="Google Shape;93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81793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40" name="Google Shape;940;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4912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latin typeface="Calibri"/>
                <a:ea typeface="Calibri"/>
                <a:cs typeface="Calibri"/>
                <a:sym typeface="Calibri"/>
              </a:rPr>
              <a:t>The language for how we talk about food security is changing. </a:t>
            </a:r>
            <a:endParaRPr/>
          </a:p>
          <a:p>
            <a:pPr marL="0" marR="0" lvl="0" indent="0" algn="l" rtl="0">
              <a:lnSpc>
                <a:spcPct val="100000"/>
              </a:lnSpc>
              <a:spcBef>
                <a:spcPts val="0"/>
              </a:spcBef>
              <a:spcAft>
                <a:spcPts val="0"/>
              </a:spcAft>
              <a:buSzPts val="1400"/>
              <a:buNone/>
            </a:pPr>
            <a:endParaRPr sz="1200" b="0" i="0" u="none" strike="noStrike" cap="none">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cap="none">
                <a:latin typeface="Calibri"/>
                <a:ea typeface="Calibri"/>
                <a:cs typeface="Calibri"/>
                <a:sym typeface="Calibri"/>
              </a:rPr>
              <a:t>For example, here are the three pillars of food security, modified to include words such as healthy and nutritious. </a:t>
            </a:r>
            <a:endParaRPr/>
          </a:p>
          <a:p>
            <a:pPr marL="0" marR="0" lvl="0" indent="0" algn="l" rtl="0">
              <a:lnSpc>
                <a:spcPct val="100000"/>
              </a:lnSpc>
              <a:spcBef>
                <a:spcPts val="0"/>
              </a:spcBef>
              <a:spcAft>
                <a:spcPts val="0"/>
              </a:spcAft>
              <a:buSzPts val="1400"/>
              <a:buNone/>
            </a:pPr>
            <a:endParaRPr sz="12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cap="none">
                <a:solidFill>
                  <a:srgbClr val="FF0000"/>
                </a:solidFill>
                <a:latin typeface="Calibri"/>
                <a:ea typeface="Calibri"/>
                <a:cs typeface="Calibri"/>
                <a:sym typeface="Calibri"/>
              </a:rPr>
              <a:t>All of these are pillars of self-sufficiency and stability. </a:t>
            </a:r>
            <a:endParaRPr sz="1200" b="0" i="0" u="none" strike="noStrike" cap="none">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1"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51588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6c5113acc_0_4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a:p>
          <a:p>
            <a:pPr marL="0" marR="0" lvl="0" indent="0" algn="l" rtl="0">
              <a:lnSpc>
                <a:spcPct val="117999"/>
              </a:lnSpc>
              <a:spcBef>
                <a:spcPts val="0"/>
              </a:spcBef>
              <a:spcAft>
                <a:spcPts val="0"/>
              </a:spcAft>
              <a:buClr>
                <a:srgbClr val="000000"/>
              </a:buClr>
              <a:buSzPts val="1400"/>
              <a:buFont typeface="Arial"/>
              <a:buNone/>
            </a:pPr>
            <a:endParaRPr sz="1200"/>
          </a:p>
        </p:txBody>
      </p:sp>
      <p:sp>
        <p:nvSpPr>
          <p:cNvPr id="443" name="Google Shape;443;g56c5113acc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8821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6c5113acc_0_4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8900" marR="0" lvl="0" indent="0" algn="l" rtl="0">
              <a:lnSpc>
                <a:spcPct val="117999"/>
              </a:lnSpc>
              <a:spcBef>
                <a:spcPts val="0"/>
              </a:spcBef>
              <a:spcAft>
                <a:spcPts val="0"/>
              </a:spcAft>
              <a:buClr>
                <a:srgbClr val="000000"/>
              </a:buClr>
              <a:buSzPts val="1400"/>
              <a:buFont typeface="Arial"/>
              <a:buNone/>
            </a:pPr>
            <a:r>
              <a:rPr lang="en-US" sz="1200"/>
              <a:t>chocolate/craving activity--emotional/sensory relationship to food    </a:t>
            </a:r>
            <a:endParaRPr sz="1200" b="0" i="0" u="none" strike="noStrike" cap="none">
              <a:solidFill>
                <a:srgbClr val="000000"/>
              </a:solidFill>
              <a:latin typeface="Helvetica Neue"/>
              <a:ea typeface="Helvetica Neue"/>
              <a:cs typeface="Helvetica Neue"/>
              <a:sym typeface="Helvetica Neue"/>
            </a:endParaRPr>
          </a:p>
        </p:txBody>
      </p:sp>
      <p:sp>
        <p:nvSpPr>
          <p:cNvPr id="449" name="Google Shape;449;g56c5113acc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2241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4301"/>
            <a:ext cx="7772400" cy="1605662"/>
          </a:xfrm>
        </p:spPr>
        <p:txBody>
          <a:bodyPr anchor="b">
            <a:normAutofit/>
          </a:bodyPr>
          <a:lstStyle>
            <a:lvl1pPr algn="ctr">
              <a:defRPr sz="4400">
                <a:latin typeface="Arial (Headings)"/>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200">
                <a:solidFill>
                  <a:schemeClr val="bg1">
                    <a:lumMod val="6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A24CDEF-2D6F-4CF5-AF4F-BD02715FD58C}"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89544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24CDEF-2D6F-4CF5-AF4F-BD02715FD58C}"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1462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24CDEF-2D6F-4CF5-AF4F-BD02715FD58C}"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68189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0"/>
        <p:cNvGrpSpPr/>
        <p:nvPr/>
      </p:nvGrpSpPr>
      <p:grpSpPr>
        <a:xfrm>
          <a:off x="0" y="0"/>
          <a:ext cx="0" cy="0"/>
          <a:chOff x="0" y="0"/>
          <a:chExt cx="0" cy="0"/>
        </a:xfrm>
      </p:grpSpPr>
      <p:sp>
        <p:nvSpPr>
          <p:cNvPr id="11" name="Google Shape;11;p2"/>
          <p:cNvSpPr/>
          <p:nvPr/>
        </p:nvSpPr>
        <p:spPr>
          <a:xfrm>
            <a:off x="0" y="0"/>
            <a:ext cx="3022500" cy="6858000"/>
          </a:xfrm>
          <a:prstGeom prst="rect">
            <a:avLst/>
          </a:prstGeom>
          <a:solidFill>
            <a:srgbClr val="8B00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3020982" y="0"/>
            <a:ext cx="48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Tree>
    <p:extLst>
      <p:ext uri="{BB962C8B-B14F-4D97-AF65-F5344CB8AC3E}">
        <p14:creationId xmlns:p14="http://schemas.microsoft.com/office/powerpoint/2010/main" val="332976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448129" y="1346248"/>
            <a:ext cx="8229600" cy="5136800"/>
          </a:xfrm>
          <a:prstGeom prst="rect">
            <a:avLst/>
          </a:prstGeom>
          <a:noFill/>
          <a:ln>
            <a:noFill/>
          </a:ln>
        </p:spPr>
        <p:txBody>
          <a:bodyPr spcFirstLastPara="1" wrap="square" lIns="0" tIns="0" rIns="0" bIns="0" anchor="t" anchorCtr="0"/>
          <a:lstStyle>
            <a:lvl1pPr marL="457200" marR="0" lvl="0" indent="-358140" algn="l">
              <a:lnSpc>
                <a:spcPct val="100000"/>
              </a:lnSpc>
              <a:spcBef>
                <a:spcPts val="1000"/>
              </a:spcBef>
              <a:spcAft>
                <a:spcPts val="0"/>
              </a:spcAft>
              <a:buClr>
                <a:srgbClr val="760048"/>
              </a:buClr>
              <a:buSzPts val="2040"/>
              <a:buFont typeface="Noto Sans Symbols"/>
              <a:buChar char="⮚"/>
              <a:defRPr sz="2400" i="0" u="none" strike="noStrike" cap="none">
                <a:latin typeface="Lato"/>
                <a:ea typeface="Lato"/>
                <a:cs typeface="Lato"/>
                <a:sym typeface="Lato"/>
              </a:defRPr>
            </a:lvl1pPr>
            <a:lvl2pPr marL="914400" marR="0" lvl="1"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2pPr>
            <a:lvl3pPr marL="1371600" marR="0" lvl="2"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3pPr>
            <a:lvl4pPr marL="1828800" marR="0" lvl="3"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4pPr>
            <a:lvl5pPr marL="2286000" marR="0" lvl="4"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5pPr>
            <a:lvl6pPr marL="2743200" marR="0" lvl="5"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6pPr>
            <a:lvl7pPr marL="3200400" marR="0" lvl="6"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7pPr>
            <a:lvl8pPr marL="3657600" marR="0" lvl="7"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8pPr>
            <a:lvl9pPr marL="4114800" marR="0" lvl="8" indent="-431800" algn="l">
              <a:lnSpc>
                <a:spcPct val="100000"/>
              </a:lnSpc>
              <a:spcBef>
                <a:spcPts val="700"/>
              </a:spcBef>
              <a:spcAft>
                <a:spcPts val="0"/>
              </a:spcAft>
              <a:buSzPts val="3200"/>
              <a:buFont typeface="Lato"/>
              <a:buChar char="•"/>
              <a:defRPr sz="3200" i="0" u="none" strike="noStrike" cap="none">
                <a:latin typeface="Lato"/>
                <a:ea typeface="Lato"/>
                <a:cs typeface="Lato"/>
                <a:sym typeface="Lato"/>
              </a:defRPr>
            </a:lvl9pPr>
          </a:lstStyle>
          <a:p>
            <a:endParaRPr/>
          </a:p>
        </p:txBody>
      </p:sp>
      <p:sp>
        <p:nvSpPr>
          <p:cNvPr id="21" name="Google Shape;21;p5"/>
          <p:cNvSpPr/>
          <p:nvPr/>
        </p:nvSpPr>
        <p:spPr>
          <a:xfrm>
            <a:off x="0" y="213227"/>
            <a:ext cx="9144000" cy="870256"/>
          </a:xfrm>
          <a:prstGeom prst="rect">
            <a:avLst/>
          </a:prstGeom>
          <a:solidFill>
            <a:srgbClr val="7600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22;p5"/>
          <p:cNvSpPr txBox="1">
            <a:spLocks noGrp="1"/>
          </p:cNvSpPr>
          <p:nvPr>
            <p:ph type="title"/>
          </p:nvPr>
        </p:nvSpPr>
        <p:spPr>
          <a:xfrm>
            <a:off x="446524" y="334960"/>
            <a:ext cx="8229600" cy="601203"/>
          </a:xfrm>
          <a:prstGeom prst="rect">
            <a:avLst/>
          </a:prstGeom>
          <a:noFill/>
          <a:ln>
            <a:noFill/>
          </a:ln>
        </p:spPr>
        <p:txBody>
          <a:bodyPr spcFirstLastPara="1" wrap="square" lIns="0" tIns="0" rIns="0" bIns="0" anchor="ctr" anchorCtr="0"/>
          <a:lstStyle>
            <a:lvl1pPr marR="0" lvl="0" algn="ctr">
              <a:lnSpc>
                <a:spcPct val="100000"/>
              </a:lnSpc>
              <a:spcBef>
                <a:spcPts val="0"/>
              </a:spcBef>
              <a:spcAft>
                <a:spcPts val="0"/>
              </a:spcAft>
              <a:buSzPts val="1400"/>
              <a:buFont typeface="Lato"/>
              <a:buNone/>
              <a:defRPr sz="2800" i="0" u="none" strike="noStrike" cap="none">
                <a:solidFill>
                  <a:srgbClr val="ED6F23"/>
                </a:solidFill>
                <a:latin typeface="Lato"/>
                <a:ea typeface="Lato"/>
                <a:cs typeface="Lato"/>
                <a:sym typeface="Lato"/>
              </a:defRPr>
            </a:lvl1pPr>
            <a:lvl2pPr marR="0" lvl="1" algn="ctr">
              <a:lnSpc>
                <a:spcPct val="100000"/>
              </a:lnSpc>
              <a:spcBef>
                <a:spcPts val="0"/>
              </a:spcBef>
              <a:spcAft>
                <a:spcPts val="0"/>
              </a:spcAft>
              <a:buSzPts val="1400"/>
              <a:buFont typeface="Lato"/>
              <a:buNone/>
              <a:defRPr sz="4400" i="0" u="none" strike="noStrike" cap="none">
                <a:latin typeface="Lato"/>
                <a:ea typeface="Lato"/>
                <a:cs typeface="Lato"/>
                <a:sym typeface="Lato"/>
              </a:defRPr>
            </a:lvl2pPr>
            <a:lvl3pPr marR="0" lvl="2" algn="ctr">
              <a:lnSpc>
                <a:spcPct val="100000"/>
              </a:lnSpc>
              <a:spcBef>
                <a:spcPts val="0"/>
              </a:spcBef>
              <a:spcAft>
                <a:spcPts val="0"/>
              </a:spcAft>
              <a:buSzPts val="1400"/>
              <a:buFont typeface="Lato"/>
              <a:buNone/>
              <a:defRPr sz="4400" i="0" u="none" strike="noStrike" cap="none">
                <a:latin typeface="Lato"/>
                <a:ea typeface="Lato"/>
                <a:cs typeface="Lato"/>
                <a:sym typeface="Lato"/>
              </a:defRPr>
            </a:lvl3pPr>
            <a:lvl4pPr marR="0" lvl="3" algn="ctr">
              <a:lnSpc>
                <a:spcPct val="100000"/>
              </a:lnSpc>
              <a:spcBef>
                <a:spcPts val="0"/>
              </a:spcBef>
              <a:spcAft>
                <a:spcPts val="0"/>
              </a:spcAft>
              <a:buSzPts val="1400"/>
              <a:buFont typeface="Lato"/>
              <a:buNone/>
              <a:defRPr sz="4400" i="0" u="none" strike="noStrike" cap="none">
                <a:latin typeface="Lato"/>
                <a:ea typeface="Lato"/>
                <a:cs typeface="Lato"/>
                <a:sym typeface="Lato"/>
              </a:defRPr>
            </a:lvl4pPr>
            <a:lvl5pPr marR="0" lvl="4" algn="ctr">
              <a:lnSpc>
                <a:spcPct val="100000"/>
              </a:lnSpc>
              <a:spcBef>
                <a:spcPts val="0"/>
              </a:spcBef>
              <a:spcAft>
                <a:spcPts val="0"/>
              </a:spcAft>
              <a:buSzPts val="1400"/>
              <a:buFont typeface="Lato"/>
              <a:buNone/>
              <a:defRPr sz="4400" i="0" u="none" strike="noStrike" cap="none">
                <a:latin typeface="Lato"/>
                <a:ea typeface="Lato"/>
                <a:cs typeface="Lato"/>
                <a:sym typeface="Lato"/>
              </a:defRPr>
            </a:lvl5pPr>
            <a:lvl6pPr marR="0" lvl="5" algn="ctr">
              <a:lnSpc>
                <a:spcPct val="100000"/>
              </a:lnSpc>
              <a:spcBef>
                <a:spcPts val="0"/>
              </a:spcBef>
              <a:spcAft>
                <a:spcPts val="0"/>
              </a:spcAft>
              <a:buSzPts val="1400"/>
              <a:buFont typeface="Lato"/>
              <a:buNone/>
              <a:defRPr sz="4400" i="0" u="none" strike="noStrike" cap="none">
                <a:latin typeface="Lato"/>
                <a:ea typeface="Lato"/>
                <a:cs typeface="Lato"/>
                <a:sym typeface="Lato"/>
              </a:defRPr>
            </a:lvl6pPr>
            <a:lvl7pPr marR="0" lvl="6" algn="ctr">
              <a:lnSpc>
                <a:spcPct val="100000"/>
              </a:lnSpc>
              <a:spcBef>
                <a:spcPts val="0"/>
              </a:spcBef>
              <a:spcAft>
                <a:spcPts val="0"/>
              </a:spcAft>
              <a:buSzPts val="1400"/>
              <a:buFont typeface="Lato"/>
              <a:buNone/>
              <a:defRPr sz="4400" i="0" u="none" strike="noStrike" cap="none">
                <a:latin typeface="Lato"/>
                <a:ea typeface="Lato"/>
                <a:cs typeface="Lato"/>
                <a:sym typeface="Lato"/>
              </a:defRPr>
            </a:lvl7pPr>
            <a:lvl8pPr marR="0" lvl="7" algn="ctr">
              <a:lnSpc>
                <a:spcPct val="100000"/>
              </a:lnSpc>
              <a:spcBef>
                <a:spcPts val="0"/>
              </a:spcBef>
              <a:spcAft>
                <a:spcPts val="0"/>
              </a:spcAft>
              <a:buSzPts val="1400"/>
              <a:buFont typeface="Lato"/>
              <a:buNone/>
              <a:defRPr sz="4400" i="0" u="none" strike="noStrike" cap="none">
                <a:latin typeface="Lato"/>
                <a:ea typeface="Lato"/>
                <a:cs typeface="Lato"/>
                <a:sym typeface="Lato"/>
              </a:defRPr>
            </a:lvl8pPr>
            <a:lvl9pPr marR="0" lvl="8" algn="ctr">
              <a:lnSpc>
                <a:spcPct val="100000"/>
              </a:lnSpc>
              <a:spcBef>
                <a:spcPts val="0"/>
              </a:spcBef>
              <a:spcAft>
                <a:spcPts val="0"/>
              </a:spcAft>
              <a:buSzPts val="1400"/>
              <a:buFont typeface="Lato"/>
              <a:buNone/>
              <a:defRPr sz="4400" i="0" u="none" strike="noStrike" cap="none">
                <a:latin typeface="Lato"/>
                <a:ea typeface="Lato"/>
                <a:cs typeface="Lato"/>
                <a:sym typeface="Lato"/>
              </a:defRPr>
            </a:lvl9pPr>
          </a:lstStyle>
          <a:p>
            <a:endParaRPr/>
          </a:p>
        </p:txBody>
      </p:sp>
      <p:sp>
        <p:nvSpPr>
          <p:cNvPr id="23" name="Google Shape;23;p5"/>
          <p:cNvSpPr txBox="1">
            <a:spLocks noGrp="1"/>
          </p:cNvSpPr>
          <p:nvPr>
            <p:ph type="sldNum" idx="12"/>
          </p:nvPr>
        </p:nvSpPr>
        <p:spPr>
          <a:xfrm>
            <a:off x="453024" y="6404463"/>
            <a:ext cx="8233777" cy="2692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9pPr>
          </a:lstStyle>
          <a:p>
            <a:r>
              <a:rPr lang="en-US" smtClean="0"/>
              <a:t>Leah’s Pantry | leahspantry.org							</a:t>
            </a:r>
            <a:fld id="{00000000-1234-1234-1234-123412341234}" type="slidenum">
              <a:rPr lang="en-US" smtClean="0"/>
              <a:pPr/>
              <a:t>‹#›</a:t>
            </a:fld>
            <a:endParaRPr/>
          </a:p>
        </p:txBody>
      </p:sp>
    </p:spTree>
    <p:extLst>
      <p:ext uri="{BB962C8B-B14F-4D97-AF65-F5344CB8AC3E}">
        <p14:creationId xmlns:p14="http://schemas.microsoft.com/office/powerpoint/2010/main" val="428556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4"/>
        <p:cNvGrpSpPr/>
        <p:nvPr/>
      </p:nvGrpSpPr>
      <p:grpSpPr>
        <a:xfrm>
          <a:off x="0" y="0"/>
          <a:ext cx="0" cy="0"/>
          <a:chOff x="0" y="0"/>
          <a:chExt cx="0" cy="0"/>
        </a:xfrm>
      </p:grpSpPr>
      <p:sp>
        <p:nvSpPr>
          <p:cNvPr id="25" name="Google Shape;25;p6"/>
          <p:cNvSpPr>
            <a:spLocks noGrp="1"/>
          </p:cNvSpPr>
          <p:nvPr>
            <p:ph type="pic" idx="2"/>
          </p:nvPr>
        </p:nvSpPr>
        <p:spPr>
          <a:xfrm>
            <a:off x="1" y="0"/>
            <a:ext cx="4547195" cy="6858000"/>
          </a:xfrm>
          <a:prstGeom prst="rect">
            <a:avLst/>
          </a:prstGeom>
          <a:noFill/>
          <a:ln>
            <a:noFill/>
          </a:ln>
        </p:spPr>
        <p:txBody>
          <a:bodyPr spcFirstLastPara="1" wrap="square" lIns="45575" tIns="45575" rIns="45575" bIns="45575" anchor="t" anchorCtr="0"/>
          <a:lstStyle>
            <a:lvl1pPr marR="0" lvl="0"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1pPr>
            <a:lvl2pPr marR="0" lvl="1"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2pPr>
            <a:lvl3pPr marR="0" lvl="2"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3pPr>
            <a:lvl4pPr marR="0" lvl="3"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4pPr>
            <a:lvl5pPr marR="0" lvl="4"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5pPr>
            <a:lvl6pPr marR="0" lvl="5"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6pPr>
            <a:lvl7pPr marR="0" lvl="6"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7pPr>
            <a:lvl8pPr marR="0" lvl="7"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8pPr>
            <a:lvl9pPr marR="0" lvl="8" algn="l" rtl="0">
              <a:lnSpc>
                <a:spcPct val="100000"/>
              </a:lnSpc>
              <a:spcBef>
                <a:spcPts val="700"/>
              </a:spcBef>
              <a:spcAft>
                <a:spcPts val="0"/>
              </a:spcAft>
              <a:buClr>
                <a:srgbClr val="000000"/>
              </a:buClr>
              <a:buSzPts val="3200"/>
              <a:buFont typeface="Lato"/>
              <a:buChar char="•"/>
              <a:defRPr sz="3200" b="0" i="0" u="none" strike="noStrike" cap="none">
                <a:solidFill>
                  <a:srgbClr val="000000"/>
                </a:solidFill>
                <a:latin typeface="Lato"/>
                <a:ea typeface="Lato"/>
                <a:cs typeface="Lato"/>
                <a:sym typeface="Lato"/>
              </a:defRPr>
            </a:lvl9pPr>
          </a:lstStyle>
          <a:p>
            <a:endParaRPr/>
          </a:p>
        </p:txBody>
      </p:sp>
      <p:sp>
        <p:nvSpPr>
          <p:cNvPr id="26" name="Google Shape;26;p6"/>
          <p:cNvSpPr/>
          <p:nvPr/>
        </p:nvSpPr>
        <p:spPr>
          <a:xfrm>
            <a:off x="4583216" y="0"/>
            <a:ext cx="4560784" cy="6858000"/>
          </a:xfrm>
          <a:prstGeom prst="rect">
            <a:avLst/>
          </a:prstGeom>
          <a:solidFill>
            <a:srgbClr val="7600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27" name="Google Shape;27;p6"/>
          <p:cNvCxnSpPr/>
          <p:nvPr/>
        </p:nvCxnSpPr>
        <p:spPr>
          <a:xfrm>
            <a:off x="4571999" y="0"/>
            <a:ext cx="0" cy="6858000"/>
          </a:xfrm>
          <a:prstGeom prst="straightConnector1">
            <a:avLst/>
          </a:prstGeom>
          <a:noFill/>
          <a:ln w="76200" cap="flat" cmpd="sng">
            <a:solidFill>
              <a:schemeClr val="accent1"/>
            </a:solidFill>
            <a:prstDash val="solid"/>
            <a:round/>
            <a:headEnd type="none" w="sm" len="sm"/>
            <a:tailEnd type="none" w="sm" len="sm"/>
          </a:ln>
        </p:spPr>
      </p:cxnSp>
      <p:sp>
        <p:nvSpPr>
          <p:cNvPr id="28" name="Google Shape;28;p6"/>
          <p:cNvSpPr txBox="1">
            <a:spLocks noGrp="1"/>
          </p:cNvSpPr>
          <p:nvPr>
            <p:ph type="title"/>
          </p:nvPr>
        </p:nvSpPr>
        <p:spPr>
          <a:xfrm>
            <a:off x="4626572" y="0"/>
            <a:ext cx="4517428" cy="6858000"/>
          </a:xfrm>
          <a:prstGeom prst="rect">
            <a:avLst/>
          </a:prstGeom>
          <a:noFill/>
          <a:ln>
            <a:noFill/>
          </a:ln>
        </p:spPr>
        <p:txBody>
          <a:bodyPr spcFirstLastPara="1" wrap="square" lIns="0" tIns="0" rIns="0" bIns="0" anchor="ctr" anchorCtr="0"/>
          <a:lstStyle>
            <a:lvl1pPr marR="0" lvl="0" algn="ctr">
              <a:lnSpc>
                <a:spcPct val="100000"/>
              </a:lnSpc>
              <a:spcBef>
                <a:spcPts val="0"/>
              </a:spcBef>
              <a:spcAft>
                <a:spcPts val="0"/>
              </a:spcAft>
              <a:buSzPts val="1400"/>
              <a:buNone/>
              <a:defRPr sz="2400" b="0" i="0" u="none" strike="noStrike" cap="none">
                <a:solidFill>
                  <a:srgbClr val="ED6F23"/>
                </a:solidFill>
                <a:latin typeface="Lato"/>
                <a:ea typeface="Lato"/>
                <a:cs typeface="Lato"/>
                <a:sym typeface="Lato"/>
              </a:defRPr>
            </a:lvl1pPr>
            <a:lvl2pPr marR="0" lvl="1" algn="ctr">
              <a:lnSpc>
                <a:spcPct val="100000"/>
              </a:lnSpc>
              <a:spcBef>
                <a:spcPts val="0"/>
              </a:spcBef>
              <a:spcAft>
                <a:spcPts val="0"/>
              </a:spcAft>
              <a:buSzPts val="1400"/>
              <a:buNone/>
              <a:defRPr sz="4400" b="0" i="0" u="none" strike="noStrike" cap="none">
                <a:latin typeface="Calibri"/>
                <a:ea typeface="Calibri"/>
                <a:cs typeface="Calibri"/>
                <a:sym typeface="Calibri"/>
              </a:defRPr>
            </a:lvl2pPr>
            <a:lvl3pPr marR="0" lvl="2" algn="ctr">
              <a:lnSpc>
                <a:spcPct val="100000"/>
              </a:lnSpc>
              <a:spcBef>
                <a:spcPts val="0"/>
              </a:spcBef>
              <a:spcAft>
                <a:spcPts val="0"/>
              </a:spcAft>
              <a:buSzPts val="1400"/>
              <a:buNone/>
              <a:defRPr sz="4400" b="0" i="0" u="none" strike="noStrike" cap="none">
                <a:latin typeface="Calibri"/>
                <a:ea typeface="Calibri"/>
                <a:cs typeface="Calibri"/>
                <a:sym typeface="Calibri"/>
              </a:defRPr>
            </a:lvl3pPr>
            <a:lvl4pPr marR="0" lvl="3" algn="ctr">
              <a:lnSpc>
                <a:spcPct val="100000"/>
              </a:lnSpc>
              <a:spcBef>
                <a:spcPts val="0"/>
              </a:spcBef>
              <a:spcAft>
                <a:spcPts val="0"/>
              </a:spcAft>
              <a:buSzPts val="1400"/>
              <a:buNone/>
              <a:defRPr sz="4400" b="0" i="0" u="none" strike="noStrike" cap="none">
                <a:latin typeface="Calibri"/>
                <a:ea typeface="Calibri"/>
                <a:cs typeface="Calibri"/>
                <a:sym typeface="Calibri"/>
              </a:defRPr>
            </a:lvl4pPr>
            <a:lvl5pPr marR="0" lvl="4" algn="ctr">
              <a:lnSpc>
                <a:spcPct val="100000"/>
              </a:lnSpc>
              <a:spcBef>
                <a:spcPts val="0"/>
              </a:spcBef>
              <a:spcAft>
                <a:spcPts val="0"/>
              </a:spcAft>
              <a:buSzPts val="1400"/>
              <a:buNone/>
              <a:defRPr sz="4400" b="0" i="0" u="none" strike="noStrike" cap="none">
                <a:latin typeface="Calibri"/>
                <a:ea typeface="Calibri"/>
                <a:cs typeface="Calibri"/>
                <a:sym typeface="Calibri"/>
              </a:defRPr>
            </a:lvl5pPr>
            <a:lvl6pPr marR="0" lvl="5" algn="ctr">
              <a:lnSpc>
                <a:spcPct val="100000"/>
              </a:lnSpc>
              <a:spcBef>
                <a:spcPts val="0"/>
              </a:spcBef>
              <a:spcAft>
                <a:spcPts val="0"/>
              </a:spcAft>
              <a:buSzPts val="1400"/>
              <a:buNone/>
              <a:defRPr sz="4400" b="0" i="0" u="none" strike="noStrike" cap="none">
                <a:latin typeface="Calibri"/>
                <a:ea typeface="Calibri"/>
                <a:cs typeface="Calibri"/>
                <a:sym typeface="Calibri"/>
              </a:defRPr>
            </a:lvl6pPr>
            <a:lvl7pPr marR="0" lvl="6" algn="ctr">
              <a:lnSpc>
                <a:spcPct val="100000"/>
              </a:lnSpc>
              <a:spcBef>
                <a:spcPts val="0"/>
              </a:spcBef>
              <a:spcAft>
                <a:spcPts val="0"/>
              </a:spcAft>
              <a:buSzPts val="1400"/>
              <a:buNone/>
              <a:defRPr sz="4400" b="0" i="0" u="none" strike="noStrike" cap="none">
                <a:latin typeface="Calibri"/>
                <a:ea typeface="Calibri"/>
                <a:cs typeface="Calibri"/>
                <a:sym typeface="Calibri"/>
              </a:defRPr>
            </a:lvl7pPr>
            <a:lvl8pPr marR="0" lvl="7" algn="ctr">
              <a:lnSpc>
                <a:spcPct val="100000"/>
              </a:lnSpc>
              <a:spcBef>
                <a:spcPts val="0"/>
              </a:spcBef>
              <a:spcAft>
                <a:spcPts val="0"/>
              </a:spcAft>
              <a:buSzPts val="1400"/>
              <a:buNone/>
              <a:defRPr sz="4400" b="0" i="0" u="none" strike="noStrike" cap="none">
                <a:latin typeface="Calibri"/>
                <a:ea typeface="Calibri"/>
                <a:cs typeface="Calibri"/>
                <a:sym typeface="Calibri"/>
              </a:defRPr>
            </a:lvl8pPr>
            <a:lvl9pPr marR="0" lvl="8" algn="ctr">
              <a:lnSpc>
                <a:spcPct val="100000"/>
              </a:lnSpc>
              <a:spcBef>
                <a:spcPts val="0"/>
              </a:spcBef>
              <a:spcAft>
                <a:spcPts val="0"/>
              </a:spcAft>
              <a:buSzPts val="1400"/>
              <a:buNone/>
              <a:defRPr sz="4400" b="0" i="0" u="none" strike="noStrike" cap="none">
                <a:latin typeface="Calibri"/>
                <a:ea typeface="Calibri"/>
                <a:cs typeface="Calibri"/>
                <a:sym typeface="Calibri"/>
              </a:defRPr>
            </a:lvl9pPr>
          </a:lstStyle>
          <a:p>
            <a:endParaRPr/>
          </a:p>
        </p:txBody>
      </p:sp>
      <p:sp>
        <p:nvSpPr>
          <p:cNvPr id="29" name="Google Shape;29;p6"/>
          <p:cNvSpPr txBox="1">
            <a:spLocks noGrp="1"/>
          </p:cNvSpPr>
          <p:nvPr>
            <p:ph type="sldNum" idx="12"/>
          </p:nvPr>
        </p:nvSpPr>
        <p:spPr>
          <a:xfrm>
            <a:off x="453024" y="6404463"/>
            <a:ext cx="8233777" cy="2692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9pPr>
          </a:lstStyle>
          <a:p>
            <a:r>
              <a:rPr lang="en-US" smtClean="0"/>
              <a:t>Leah’s Pantry | leahspantry.org							</a:t>
            </a:r>
            <a:fld id="{00000000-1234-1234-1234-123412341234}" type="slidenum">
              <a:rPr lang="en-US" smtClean="0"/>
              <a:pPr/>
              <a:t>‹#›</a:t>
            </a:fld>
            <a:endParaRPr/>
          </a:p>
        </p:txBody>
      </p:sp>
    </p:spTree>
    <p:extLst>
      <p:ext uri="{BB962C8B-B14F-4D97-AF65-F5344CB8AC3E}">
        <p14:creationId xmlns:p14="http://schemas.microsoft.com/office/powerpoint/2010/main" val="100785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453024" y="6404463"/>
            <a:ext cx="8233777" cy="2692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888888"/>
                </a:solidFill>
                <a:latin typeface="Lato"/>
                <a:ea typeface="Lato"/>
                <a:cs typeface="Lato"/>
                <a:sym typeface="Lato"/>
              </a:defRPr>
            </a:lvl9pPr>
          </a:lstStyle>
          <a:p>
            <a:r>
              <a:rPr lang="en-US" smtClean="0"/>
              <a:t>Leah’s Pantry | leahspantry.org							</a:t>
            </a:r>
            <a:fld id="{00000000-1234-1234-1234-123412341234}" type="slidenum">
              <a:rPr lang="en-US" smtClean="0"/>
              <a:pPr/>
              <a:t>‹#›</a:t>
            </a:fld>
            <a:endParaRPr/>
          </a:p>
        </p:txBody>
      </p:sp>
    </p:spTree>
    <p:extLst>
      <p:ext uri="{BB962C8B-B14F-4D97-AF65-F5344CB8AC3E}">
        <p14:creationId xmlns:p14="http://schemas.microsoft.com/office/powerpoint/2010/main" val="2421489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p:nvPr/>
        </p:nvSpPr>
        <p:spPr>
          <a:xfrm>
            <a:off x="0" y="0"/>
            <a:ext cx="9144000" cy="6858000"/>
          </a:xfrm>
          <a:prstGeom prst="rect">
            <a:avLst/>
          </a:prstGeom>
          <a:solidFill>
            <a:srgbClr val="76004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17;p4"/>
          <p:cNvSpPr/>
          <p:nvPr/>
        </p:nvSpPr>
        <p:spPr>
          <a:xfrm>
            <a:off x="1337369" y="2773389"/>
            <a:ext cx="6548400" cy="131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ED6F23"/>
              </a:solidFill>
              <a:latin typeface="Lato"/>
              <a:ea typeface="Lato"/>
              <a:cs typeface="Lato"/>
              <a:sym typeface="Lato"/>
            </a:endParaRPr>
          </a:p>
        </p:txBody>
      </p:sp>
      <p:sp>
        <p:nvSpPr>
          <p:cNvPr id="18" name="Google Shape;18;p4"/>
          <p:cNvSpPr txBox="1">
            <a:spLocks noGrp="1"/>
          </p:cNvSpPr>
          <p:nvPr>
            <p:ph type="title"/>
          </p:nvPr>
        </p:nvSpPr>
        <p:spPr>
          <a:xfrm>
            <a:off x="505517" y="2641057"/>
            <a:ext cx="8229600" cy="1508400"/>
          </a:xfrm>
          <a:prstGeom prst="rect">
            <a:avLst/>
          </a:prstGeom>
          <a:noFill/>
          <a:ln>
            <a:noFill/>
          </a:ln>
        </p:spPr>
        <p:txBody>
          <a:bodyPr spcFirstLastPara="1" wrap="square" lIns="45575" tIns="45575" rIns="45575" bIns="45575" anchor="ctr" anchorCtr="0"/>
          <a:lstStyle>
            <a:lvl1pPr lvl="0" algn="ctr">
              <a:lnSpc>
                <a:spcPct val="100000"/>
              </a:lnSpc>
              <a:spcBef>
                <a:spcPts val="0"/>
              </a:spcBef>
              <a:spcAft>
                <a:spcPts val="0"/>
              </a:spcAft>
              <a:buSzPts val="1400"/>
              <a:buNone/>
              <a:defRPr sz="3600">
                <a:solidFill>
                  <a:srgbClr val="ED6F23"/>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269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24CDEF-2D6F-4CF5-AF4F-BD02715FD58C}"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223700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24CDEF-2D6F-4CF5-AF4F-BD02715FD58C}"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5957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24CDEF-2D6F-4CF5-AF4F-BD02715FD58C}"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367304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24CDEF-2D6F-4CF5-AF4F-BD02715FD58C}"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166298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24CDEF-2D6F-4CF5-AF4F-BD02715FD58C}"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33886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4CDEF-2D6F-4CF5-AF4F-BD02715FD58C}"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7116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4CDEF-2D6F-4CF5-AF4F-BD02715FD58C}"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125140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4CDEF-2D6F-4CF5-AF4F-BD02715FD58C}"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D4DDF-4911-4396-BA44-5FC8CCC4C8E9}" type="slidenum">
              <a:rPr lang="en-US" smtClean="0"/>
              <a:t>‹#›</a:t>
            </a:fld>
            <a:endParaRPr lang="en-US"/>
          </a:p>
        </p:txBody>
      </p:sp>
    </p:spTree>
    <p:extLst>
      <p:ext uri="{BB962C8B-B14F-4D97-AF65-F5344CB8AC3E}">
        <p14:creationId xmlns:p14="http://schemas.microsoft.com/office/powerpoint/2010/main" val="169091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4CDEF-2D6F-4CF5-AF4F-BD02715FD58C}" type="datetimeFigureOut">
              <a:rPr lang="en-US" smtClean="0"/>
              <a:t>5/2/2019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D4DDF-4911-4396-BA44-5FC8CCC4C8E9}" type="slidenum">
              <a:rPr lang="en-US" smtClean="0"/>
              <a:t>‹#›</a:t>
            </a:fld>
            <a:endParaRPr lang="en-US"/>
          </a:p>
        </p:txBody>
      </p:sp>
      <p:pic>
        <p:nvPicPr>
          <p:cNvPr id="7" name="Picture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3032" y="5649658"/>
            <a:ext cx="2709646" cy="1191743"/>
          </a:xfrm>
          <a:prstGeom prst="rect">
            <a:avLst/>
          </a:prstGeom>
        </p:spPr>
      </p:pic>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644765" y="5649658"/>
            <a:ext cx="1272732" cy="987017"/>
          </a:xfrm>
          <a:prstGeom prst="rect">
            <a:avLst/>
          </a:prstGeom>
        </p:spPr>
      </p:pic>
    </p:spTree>
    <p:extLst>
      <p:ext uri="{BB962C8B-B14F-4D97-AF65-F5344CB8AC3E}">
        <p14:creationId xmlns:p14="http://schemas.microsoft.com/office/powerpoint/2010/main" val="880550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npr.org/sections/health-shots/2015/03/09/377569414/to-head-off-traumas-legacy-start-young"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4.jp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72.jpg"/><Relationship Id="rId4" Type="http://schemas.openxmlformats.org/officeDocument/2006/relationships/image" Target="../media/image7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76.jpg"/><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78.jpg"/><Relationship Id="rId4" Type="http://schemas.openxmlformats.org/officeDocument/2006/relationships/image" Target="../media/image77.jp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81.jpg"/><Relationship Id="rId4" Type="http://schemas.openxmlformats.org/officeDocument/2006/relationships/image" Target="../media/image80.jpg"/></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gif"/></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72"/>
          <p:cNvPicPr preferRelativeResize="0"/>
          <p:nvPr/>
        </p:nvPicPr>
        <p:blipFill rotWithShape="1">
          <a:blip r:embed="rId3">
            <a:alphaModFix/>
          </a:blip>
          <a:srcRect/>
          <a:stretch/>
        </p:blipFill>
        <p:spPr>
          <a:xfrm>
            <a:off x="1428750" y="857250"/>
            <a:ext cx="7715256" cy="4543487"/>
          </a:xfrm>
          <a:prstGeom prst="rect">
            <a:avLst/>
          </a:prstGeom>
          <a:noFill/>
          <a:ln>
            <a:noFill/>
          </a:ln>
        </p:spPr>
      </p:pic>
      <p:sp>
        <p:nvSpPr>
          <p:cNvPr id="376" name="Google Shape;376;p72"/>
          <p:cNvSpPr/>
          <p:nvPr/>
        </p:nvSpPr>
        <p:spPr>
          <a:xfrm>
            <a:off x="0" y="857250"/>
            <a:ext cx="3022500" cy="5143500"/>
          </a:xfrm>
          <a:prstGeom prst="rect">
            <a:avLst/>
          </a:prstGeom>
          <a:solidFill>
            <a:srgbClr val="8B005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77" name="Google Shape;377;p72"/>
          <p:cNvSpPr/>
          <p:nvPr/>
        </p:nvSpPr>
        <p:spPr>
          <a:xfrm>
            <a:off x="184800" y="929537"/>
            <a:ext cx="2487900" cy="4471200"/>
          </a:xfrm>
          <a:prstGeom prst="rect">
            <a:avLst/>
          </a:prstGeom>
          <a:noFill/>
          <a:ln>
            <a:noFill/>
          </a:ln>
        </p:spPr>
        <p:txBody>
          <a:bodyPr spcFirstLastPara="1" wrap="square" lIns="0" tIns="0" rIns="0" bIns="0" anchor="ctr" anchorCtr="0">
            <a:noAutofit/>
          </a:bodyPr>
          <a:lstStyle/>
          <a:p>
            <a:pPr>
              <a:buClr>
                <a:srgbClr val="000000"/>
              </a:buClr>
              <a:buSzPts val="3000"/>
            </a:pPr>
            <a:r>
              <a:rPr lang="en-US" sz="2400" i="1">
                <a:solidFill>
                  <a:srgbClr val="FFFFFF"/>
                </a:solidFill>
                <a:latin typeface="Lato"/>
                <a:ea typeface="Lato"/>
                <a:cs typeface="Lato"/>
                <a:sym typeface="Lato"/>
              </a:rPr>
              <a:t>Nutrition in Action: </a:t>
            </a:r>
            <a:endParaRPr sz="2400" i="1">
              <a:solidFill>
                <a:srgbClr val="FFFFFF"/>
              </a:solidFill>
              <a:latin typeface="Lato"/>
              <a:ea typeface="Lato"/>
              <a:cs typeface="Lato"/>
              <a:sym typeface="Lato"/>
            </a:endParaRPr>
          </a:p>
          <a:p>
            <a:pPr>
              <a:buClr>
                <a:srgbClr val="000000"/>
              </a:buClr>
              <a:buSzPts val="3000"/>
            </a:pPr>
            <a:r>
              <a:rPr lang="en-US" i="1">
                <a:solidFill>
                  <a:srgbClr val="FFFFFF"/>
                </a:solidFill>
                <a:latin typeface="Lato"/>
                <a:ea typeface="Lato"/>
                <a:cs typeface="Lato"/>
                <a:sym typeface="Lato"/>
              </a:rPr>
              <a:t>Nudging your clients for a more wholesome experience</a:t>
            </a:r>
            <a:endParaRPr i="1">
              <a:solidFill>
                <a:srgbClr val="FFFFFF"/>
              </a:solidFill>
              <a:latin typeface="Lato"/>
              <a:ea typeface="Lato"/>
              <a:cs typeface="Lato"/>
              <a:sym typeface="Lato"/>
            </a:endParaRPr>
          </a:p>
          <a:p>
            <a:pPr>
              <a:buClr>
                <a:srgbClr val="000000"/>
              </a:buClr>
              <a:buSzPts val="3000"/>
            </a:pPr>
            <a:endParaRPr sz="2400" i="1">
              <a:solidFill>
                <a:srgbClr val="FFFFFF"/>
              </a:solidFill>
              <a:latin typeface="Lato"/>
              <a:ea typeface="Lato"/>
              <a:cs typeface="Lato"/>
              <a:sym typeface="Lato"/>
            </a:endParaRPr>
          </a:p>
          <a:p>
            <a:pPr>
              <a:buClr>
                <a:srgbClr val="000000"/>
              </a:buClr>
              <a:buSzPts val="1800"/>
            </a:pPr>
            <a:r>
              <a:rPr lang="en-US" b="1">
                <a:solidFill>
                  <a:srgbClr val="ED6F23"/>
                </a:solidFill>
                <a:latin typeface="Lato"/>
                <a:ea typeface="Lato"/>
                <a:cs typeface="Lato"/>
                <a:sym typeface="Lato"/>
              </a:rPr>
              <a:t>Ruthi Solari</a:t>
            </a:r>
            <a:endParaRPr/>
          </a:p>
          <a:p>
            <a:pPr>
              <a:buClr>
                <a:srgbClr val="000000"/>
              </a:buClr>
              <a:buSzPts val="1800"/>
            </a:pPr>
            <a:endParaRPr>
              <a:solidFill>
                <a:srgbClr val="ED6F23"/>
              </a:solidFill>
              <a:latin typeface="Lato"/>
              <a:ea typeface="Lato"/>
              <a:cs typeface="Lato"/>
              <a:sym typeface="Lato"/>
            </a:endParaRPr>
          </a:p>
          <a:p>
            <a:pPr>
              <a:buClr>
                <a:srgbClr val="000000"/>
              </a:buClr>
              <a:buSzPts val="1800"/>
            </a:pPr>
            <a:r>
              <a:rPr lang="en-US">
                <a:solidFill>
                  <a:srgbClr val="ED6F23"/>
                </a:solidFill>
                <a:latin typeface="Lato"/>
                <a:ea typeface="Lato"/>
                <a:cs typeface="Lato"/>
                <a:sym typeface="Lato"/>
              </a:rPr>
              <a:t>May 3,  2019</a:t>
            </a:r>
            <a:endParaRPr>
              <a:solidFill>
                <a:srgbClr val="ED6F23"/>
              </a:solidFill>
              <a:latin typeface="Lato"/>
              <a:ea typeface="Lato"/>
              <a:cs typeface="Lato"/>
              <a:sym typeface="Lato"/>
            </a:endParaRPr>
          </a:p>
        </p:txBody>
      </p:sp>
      <p:sp>
        <p:nvSpPr>
          <p:cNvPr id="378" name="Google Shape;378;p72"/>
          <p:cNvSpPr/>
          <p:nvPr/>
        </p:nvSpPr>
        <p:spPr>
          <a:xfrm>
            <a:off x="2874000" y="861300"/>
            <a:ext cx="148500" cy="5135400"/>
          </a:xfrm>
          <a:prstGeom prst="rect">
            <a:avLst/>
          </a:prstGeom>
          <a:solidFill>
            <a:srgbClr val="DA1E4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pic>
        <p:nvPicPr>
          <p:cNvPr id="379" name="Google Shape;379;p72"/>
          <p:cNvPicPr preferRelativeResize="0"/>
          <p:nvPr/>
        </p:nvPicPr>
        <p:blipFill rotWithShape="1">
          <a:blip r:embed="rId4">
            <a:alphaModFix/>
          </a:blip>
          <a:srcRect/>
          <a:stretch/>
        </p:blipFill>
        <p:spPr>
          <a:xfrm>
            <a:off x="809199" y="5033679"/>
            <a:ext cx="894784" cy="894784"/>
          </a:xfrm>
          <a:prstGeom prst="rect">
            <a:avLst/>
          </a:prstGeom>
          <a:noFill/>
          <a:ln>
            <a:noFill/>
          </a:ln>
        </p:spPr>
      </p:pic>
    </p:spTree>
    <p:extLst>
      <p:ext uri="{BB962C8B-B14F-4D97-AF65-F5344CB8AC3E}">
        <p14:creationId xmlns:p14="http://schemas.microsoft.com/office/powerpoint/2010/main" val="606996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81"/>
          <p:cNvPicPr preferRelativeResize="0"/>
          <p:nvPr/>
        </p:nvPicPr>
        <p:blipFill rotWithShape="1">
          <a:blip r:embed="rId3">
            <a:alphaModFix/>
          </a:blip>
          <a:srcRect/>
          <a:stretch/>
        </p:blipFill>
        <p:spPr>
          <a:xfrm>
            <a:off x="1900276" y="1767531"/>
            <a:ext cx="5343448" cy="3322941"/>
          </a:xfrm>
          <a:prstGeom prst="rect">
            <a:avLst/>
          </a:prstGeom>
          <a:noFill/>
          <a:ln>
            <a:noFill/>
          </a:ln>
        </p:spPr>
      </p:pic>
    </p:spTree>
    <p:extLst>
      <p:ext uri="{BB962C8B-B14F-4D97-AF65-F5344CB8AC3E}">
        <p14:creationId xmlns:p14="http://schemas.microsoft.com/office/powerpoint/2010/main" val="3343753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2"/>
          <p:cNvSpPr txBox="1">
            <a:spLocks noGrp="1"/>
          </p:cNvSpPr>
          <p:nvPr>
            <p:ph type="title"/>
          </p:nvPr>
        </p:nvSpPr>
        <p:spPr>
          <a:xfrm>
            <a:off x="505517" y="2838043"/>
            <a:ext cx="8229600" cy="1131300"/>
          </a:xfrm>
          <a:prstGeom prst="rect">
            <a:avLst/>
          </a:prstGeom>
          <a:noFill/>
          <a:ln>
            <a:noFill/>
          </a:ln>
        </p:spPr>
        <p:txBody>
          <a:bodyPr spcFirstLastPara="1" vert="horz" wrap="square" lIns="45575" tIns="45575" rIns="45575" bIns="45575" rtlCol="0" anchor="ctr" anchorCtr="0">
            <a:noAutofit/>
          </a:bodyPr>
          <a:lstStyle/>
          <a:p>
            <a:r>
              <a:rPr lang="en-US"/>
              <a:t>Recognizing the Impact of Trauma: “What happened to you?”</a:t>
            </a:r>
            <a:endParaRPr/>
          </a:p>
        </p:txBody>
      </p:sp>
    </p:spTree>
    <p:extLst>
      <p:ext uri="{BB962C8B-B14F-4D97-AF65-F5344CB8AC3E}">
        <p14:creationId xmlns:p14="http://schemas.microsoft.com/office/powerpoint/2010/main" val="3557487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83"/>
          <p:cNvSpPr txBox="1">
            <a:spLocks noGrp="1"/>
          </p:cNvSpPr>
          <p:nvPr>
            <p:ph type="title"/>
          </p:nvPr>
        </p:nvSpPr>
        <p:spPr>
          <a:xfrm>
            <a:off x="446524" y="1108470"/>
            <a:ext cx="8229600" cy="450900"/>
          </a:xfrm>
          <a:prstGeom prst="rect">
            <a:avLst/>
          </a:prstGeom>
          <a:noFill/>
          <a:ln>
            <a:noFill/>
          </a:ln>
        </p:spPr>
        <p:txBody>
          <a:bodyPr spcFirstLastPara="1" vert="horz" wrap="square" lIns="35600" tIns="35600" rIns="35600" bIns="35600" rtlCol="0" anchor="ctr" anchorCtr="0">
            <a:noAutofit/>
          </a:bodyPr>
          <a:lstStyle/>
          <a:p>
            <a:pPr>
              <a:buClr>
                <a:srgbClr val="000000"/>
              </a:buClr>
            </a:pPr>
            <a:r>
              <a:rPr lang="en-US"/>
              <a:t>The Original ACEs study</a:t>
            </a:r>
            <a:endParaRPr/>
          </a:p>
        </p:txBody>
      </p:sp>
      <p:sp>
        <p:nvSpPr>
          <p:cNvPr id="469" name="Google Shape;469;p83"/>
          <p:cNvSpPr txBox="1"/>
          <p:nvPr/>
        </p:nvSpPr>
        <p:spPr>
          <a:xfrm>
            <a:off x="725715" y="1864178"/>
            <a:ext cx="7221000" cy="708000"/>
          </a:xfrm>
          <a:prstGeom prst="rect">
            <a:avLst/>
          </a:prstGeom>
          <a:noFill/>
          <a:ln>
            <a:noFill/>
          </a:ln>
        </p:spPr>
        <p:txBody>
          <a:bodyPr spcFirstLastPara="1" wrap="square" lIns="91425" tIns="45700" rIns="91425" bIns="45700" anchor="t" anchorCtr="0">
            <a:noAutofit/>
          </a:bodyPr>
          <a:lstStyle/>
          <a:p>
            <a:pPr>
              <a:buClr>
                <a:srgbClr val="000000"/>
              </a:buClr>
              <a:buSzPts val="2000"/>
            </a:pPr>
            <a:endParaRPr sz="2000">
              <a:solidFill>
                <a:srgbClr val="000000"/>
              </a:solidFill>
              <a:latin typeface="Lato"/>
              <a:ea typeface="Lato"/>
              <a:cs typeface="Lato"/>
              <a:sym typeface="Lato"/>
            </a:endParaRPr>
          </a:p>
        </p:txBody>
      </p:sp>
      <p:pic>
        <p:nvPicPr>
          <p:cNvPr id="470" name="Google Shape;470;p83" descr="aces-1_custom.jpg"/>
          <p:cNvPicPr preferRelativeResize="0"/>
          <p:nvPr/>
        </p:nvPicPr>
        <p:blipFill rotWithShape="1">
          <a:blip r:embed="rId3">
            <a:alphaModFix/>
          </a:blip>
          <a:srcRect/>
          <a:stretch/>
        </p:blipFill>
        <p:spPr>
          <a:xfrm>
            <a:off x="2051382" y="1883992"/>
            <a:ext cx="5163344" cy="3666386"/>
          </a:xfrm>
          <a:prstGeom prst="rect">
            <a:avLst/>
          </a:prstGeom>
          <a:noFill/>
          <a:ln>
            <a:noFill/>
          </a:ln>
        </p:spPr>
      </p:pic>
    </p:spTree>
    <p:extLst>
      <p:ext uri="{BB962C8B-B14F-4D97-AF65-F5344CB8AC3E}">
        <p14:creationId xmlns:p14="http://schemas.microsoft.com/office/powerpoint/2010/main" val="4182718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84"/>
          <p:cNvSpPr txBox="1">
            <a:spLocks noGrp="1"/>
          </p:cNvSpPr>
          <p:nvPr>
            <p:ph type="title"/>
          </p:nvPr>
        </p:nvSpPr>
        <p:spPr>
          <a:xfrm>
            <a:off x="446524" y="1108470"/>
            <a:ext cx="8229600" cy="450902"/>
          </a:xfrm>
          <a:prstGeom prst="rect">
            <a:avLst/>
          </a:prstGeom>
          <a:noFill/>
          <a:ln>
            <a:noFill/>
          </a:ln>
        </p:spPr>
        <p:txBody>
          <a:bodyPr spcFirstLastPara="1" vert="horz" wrap="square" lIns="35600" tIns="35600" rIns="35600" bIns="35600" rtlCol="0" anchor="ctr" anchorCtr="0">
            <a:noAutofit/>
          </a:bodyPr>
          <a:lstStyle/>
          <a:p>
            <a:r>
              <a:rPr lang="en-US" u="none" strike="noStrike" cap="none">
                <a:latin typeface="Lato"/>
                <a:ea typeface="Lato"/>
                <a:cs typeface="Lato"/>
                <a:sym typeface="Lato"/>
              </a:rPr>
              <a:t>Trauma-ACES Study</a:t>
            </a:r>
            <a:endParaRPr/>
          </a:p>
        </p:txBody>
      </p:sp>
      <p:pic>
        <p:nvPicPr>
          <p:cNvPr id="476" name="Google Shape;476;p84" descr="Screen-Shot-2016-12-08-at-10.22.34-AM.png"/>
          <p:cNvPicPr preferRelativeResize="0"/>
          <p:nvPr/>
        </p:nvPicPr>
        <p:blipFill rotWithShape="1">
          <a:blip r:embed="rId3">
            <a:alphaModFix/>
          </a:blip>
          <a:srcRect t="24175"/>
          <a:stretch/>
        </p:blipFill>
        <p:spPr>
          <a:xfrm>
            <a:off x="503993" y="2689679"/>
            <a:ext cx="8172131" cy="2886873"/>
          </a:xfrm>
          <a:prstGeom prst="rect">
            <a:avLst/>
          </a:prstGeom>
          <a:noFill/>
          <a:ln>
            <a:noFill/>
          </a:ln>
        </p:spPr>
      </p:pic>
      <p:sp>
        <p:nvSpPr>
          <p:cNvPr id="477" name="Google Shape;477;p84"/>
          <p:cNvSpPr txBox="1"/>
          <p:nvPr/>
        </p:nvSpPr>
        <p:spPr>
          <a:xfrm>
            <a:off x="725716" y="1864178"/>
            <a:ext cx="7220857" cy="707886"/>
          </a:xfrm>
          <a:prstGeom prst="rect">
            <a:avLst/>
          </a:prstGeom>
          <a:noFill/>
          <a:ln>
            <a:noFill/>
          </a:ln>
        </p:spPr>
        <p:txBody>
          <a:bodyPr spcFirstLastPara="1" wrap="square" lIns="91425" tIns="45700" rIns="91425" bIns="45700" anchor="t" anchorCtr="0">
            <a:noAutofit/>
          </a:bodyPr>
          <a:lstStyle/>
          <a:p>
            <a:r>
              <a:rPr lang="en-US" sz="2000">
                <a:solidFill>
                  <a:srgbClr val="000000"/>
                </a:solidFill>
                <a:latin typeface="Lato"/>
                <a:ea typeface="Lato"/>
                <a:cs typeface="Lato"/>
                <a:sym typeface="Lato"/>
              </a:rPr>
              <a:t>LIFE EXPECTANCY: People with six or more ACEs died nearly 20 years earlier on average than those without ACEs.</a:t>
            </a:r>
            <a:endParaRPr/>
          </a:p>
        </p:txBody>
      </p:sp>
    </p:spTree>
    <p:extLst>
      <p:ext uri="{BB962C8B-B14F-4D97-AF65-F5344CB8AC3E}">
        <p14:creationId xmlns:p14="http://schemas.microsoft.com/office/powerpoint/2010/main" val="426119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5"/>
          <p:cNvSpPr/>
          <p:nvPr/>
        </p:nvSpPr>
        <p:spPr>
          <a:xfrm>
            <a:off x="4326150" y="4033175"/>
            <a:ext cx="4789200" cy="548700"/>
          </a:xfrm>
          <a:prstGeom prst="rect">
            <a:avLst/>
          </a:prstGeom>
          <a:solidFill>
            <a:schemeClr val="accent5"/>
          </a:solidFill>
          <a:ln w="9525" cap="flat" cmpd="sng">
            <a:solidFill>
              <a:srgbClr val="FFFFFF"/>
            </a:solidFill>
            <a:prstDash val="solid"/>
            <a:round/>
            <a:headEnd type="none" w="sm" len="sm"/>
            <a:tailEnd type="none" w="sm" len="sm"/>
          </a:ln>
          <a:effectLst>
            <a:outerShdw blurRad="57150" dist="9525" algn="bl" rotWithShape="0">
              <a:srgbClr val="B7B7B7">
                <a:alpha val="4980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3" name="Google Shape;483;p85"/>
          <p:cNvSpPr/>
          <p:nvPr/>
        </p:nvSpPr>
        <p:spPr>
          <a:xfrm>
            <a:off x="3989550" y="3460650"/>
            <a:ext cx="4422600" cy="548700"/>
          </a:xfrm>
          <a:prstGeom prst="rect">
            <a:avLst/>
          </a:prstGeom>
          <a:solidFill>
            <a:schemeClr val="accent4"/>
          </a:solidFill>
          <a:ln w="9525" cap="flat" cmpd="sng">
            <a:solidFill>
              <a:srgbClr val="FFFFFF"/>
            </a:solidFill>
            <a:prstDash val="solid"/>
            <a:round/>
            <a:headEnd type="none" w="sm" len="sm"/>
            <a:tailEnd type="none" w="sm" len="sm"/>
          </a:ln>
          <a:effectLst>
            <a:outerShdw blurRad="57150" dist="9525" algn="bl" rotWithShape="0">
              <a:srgbClr val="B7B7B7">
                <a:alpha val="4980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4" name="Google Shape;484;p85"/>
          <p:cNvSpPr/>
          <p:nvPr/>
        </p:nvSpPr>
        <p:spPr>
          <a:xfrm>
            <a:off x="3312750" y="2886625"/>
            <a:ext cx="4387200" cy="550200"/>
          </a:xfrm>
          <a:prstGeom prst="rect">
            <a:avLst/>
          </a:prstGeom>
          <a:solidFill>
            <a:schemeClr val="accent3"/>
          </a:solidFill>
          <a:ln w="9525" cap="flat" cmpd="sng">
            <a:solidFill>
              <a:srgbClr val="FFFFFF"/>
            </a:solidFill>
            <a:prstDash val="solid"/>
            <a:round/>
            <a:headEnd type="none" w="sm" len="sm"/>
            <a:tailEnd type="none" w="sm" len="sm"/>
          </a:ln>
          <a:effectLst>
            <a:outerShdw blurRad="57150" dist="9525" algn="bl" rotWithShape="0">
              <a:srgbClr val="B7B7B7">
                <a:alpha val="4980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5" name="Google Shape;485;p85"/>
          <p:cNvSpPr/>
          <p:nvPr/>
        </p:nvSpPr>
        <p:spPr>
          <a:xfrm>
            <a:off x="3038475" y="2312600"/>
            <a:ext cx="3829200" cy="550200"/>
          </a:xfrm>
          <a:prstGeom prst="rect">
            <a:avLst/>
          </a:prstGeom>
          <a:solidFill>
            <a:schemeClr val="accent2"/>
          </a:solidFill>
          <a:ln w="9525" cap="flat" cmpd="sng">
            <a:solidFill>
              <a:srgbClr val="FFFFFF"/>
            </a:solidFill>
            <a:prstDash val="solid"/>
            <a:round/>
            <a:headEnd type="none" w="sm" len="sm"/>
            <a:tailEnd type="none" w="sm" len="sm"/>
          </a:ln>
          <a:effectLst>
            <a:outerShdw blurRad="57150" dist="9525" algn="bl" rotWithShape="0">
              <a:srgbClr val="B7B7B7">
                <a:alpha val="4980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6" name="Google Shape;486;p85"/>
          <p:cNvSpPr txBox="1">
            <a:spLocks noGrp="1"/>
          </p:cNvSpPr>
          <p:nvPr>
            <p:ph type="title"/>
          </p:nvPr>
        </p:nvSpPr>
        <p:spPr>
          <a:xfrm>
            <a:off x="446524" y="1108470"/>
            <a:ext cx="8229600" cy="450900"/>
          </a:xfrm>
          <a:prstGeom prst="rect">
            <a:avLst/>
          </a:prstGeom>
          <a:noFill/>
          <a:ln>
            <a:noFill/>
          </a:ln>
        </p:spPr>
        <p:txBody>
          <a:bodyPr spcFirstLastPara="1" vert="horz" wrap="square" lIns="35600" tIns="35600" rIns="35600" bIns="35600" rtlCol="0" anchor="ctr" anchorCtr="0">
            <a:noAutofit/>
          </a:bodyPr>
          <a:lstStyle/>
          <a:p>
            <a:pPr>
              <a:buClr>
                <a:srgbClr val="000000"/>
              </a:buClr>
            </a:pPr>
            <a:r>
              <a:rPr lang="en-US"/>
              <a:t>Implications for Nutritional Health</a:t>
            </a:r>
            <a:endParaRPr/>
          </a:p>
        </p:txBody>
      </p:sp>
      <p:grpSp>
        <p:nvGrpSpPr>
          <p:cNvPr id="487" name="Google Shape;487;p85"/>
          <p:cNvGrpSpPr/>
          <p:nvPr/>
        </p:nvGrpSpPr>
        <p:grpSpPr>
          <a:xfrm>
            <a:off x="132032" y="1810606"/>
            <a:ext cx="5366700" cy="3577839"/>
            <a:chOff x="0" y="0"/>
            <a:chExt cx="5366700" cy="3577839"/>
          </a:xfrm>
        </p:grpSpPr>
        <p:sp>
          <p:nvSpPr>
            <p:cNvPr id="488" name="Google Shape;488;p85"/>
            <p:cNvSpPr/>
            <p:nvPr/>
          </p:nvSpPr>
          <p:spPr>
            <a:xfrm>
              <a:off x="2236079" y="0"/>
              <a:ext cx="894300" cy="596400"/>
            </a:xfrm>
            <a:prstGeom prst="trapezoid">
              <a:avLst>
                <a:gd name="adj" fmla="val 75000"/>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9" name="Google Shape;489;p85"/>
            <p:cNvSpPr txBox="1"/>
            <p:nvPr/>
          </p:nvSpPr>
          <p:spPr>
            <a:xfrm>
              <a:off x="2368493" y="52745"/>
              <a:ext cx="648900" cy="493500"/>
            </a:xfrm>
            <a:prstGeom prst="rect">
              <a:avLst/>
            </a:prstGeom>
            <a:noFill/>
            <a:ln>
              <a:noFill/>
            </a:ln>
          </p:spPr>
          <p:txBody>
            <a:bodyPr spcFirstLastPara="1" wrap="square" lIns="15225" tIns="15225" rIns="15225" bIns="15225" anchor="ctr" anchorCtr="0">
              <a:noAutofit/>
            </a:bodyPr>
            <a:lstStyle/>
            <a:p>
              <a:pPr algn="ctr">
                <a:buClr>
                  <a:srgbClr val="000000"/>
                </a:buClr>
                <a:buSzPts val="1200"/>
              </a:pPr>
              <a:endParaRPr sz="1200">
                <a:solidFill>
                  <a:schemeClr val="lt1"/>
                </a:solidFill>
                <a:latin typeface="Lato"/>
                <a:ea typeface="Lato"/>
                <a:cs typeface="Lato"/>
                <a:sym typeface="Lato"/>
              </a:endParaRPr>
            </a:p>
            <a:p>
              <a:pPr algn="ctr">
                <a:buClr>
                  <a:srgbClr val="000000"/>
                </a:buClr>
                <a:buSzPts val="1200"/>
              </a:pPr>
              <a:r>
                <a:rPr lang="en-US" sz="1200">
                  <a:solidFill>
                    <a:schemeClr val="lt1"/>
                  </a:solidFill>
                  <a:latin typeface="Lato"/>
                  <a:ea typeface="Lato"/>
                  <a:cs typeface="Lato"/>
                  <a:sym typeface="Lato"/>
                </a:rPr>
                <a:t>Early </a:t>
              </a:r>
              <a:br>
                <a:rPr lang="en-US" sz="1200">
                  <a:solidFill>
                    <a:schemeClr val="lt1"/>
                  </a:solidFill>
                  <a:latin typeface="Lato"/>
                  <a:ea typeface="Lato"/>
                  <a:cs typeface="Lato"/>
                  <a:sym typeface="Lato"/>
                </a:rPr>
              </a:br>
              <a:r>
                <a:rPr lang="en-US" sz="1200">
                  <a:solidFill>
                    <a:schemeClr val="lt1"/>
                  </a:solidFill>
                  <a:latin typeface="Lato"/>
                  <a:ea typeface="Lato"/>
                  <a:cs typeface="Lato"/>
                  <a:sym typeface="Lato"/>
                </a:rPr>
                <a:t>Death</a:t>
              </a:r>
              <a:endParaRPr sz="1200">
                <a:solidFill>
                  <a:schemeClr val="lt1"/>
                </a:solidFill>
                <a:latin typeface="Lato"/>
                <a:ea typeface="Lato"/>
                <a:cs typeface="Lato"/>
                <a:sym typeface="Lato"/>
              </a:endParaRPr>
            </a:p>
          </p:txBody>
        </p:sp>
        <p:sp>
          <p:nvSpPr>
            <p:cNvPr id="490" name="Google Shape;490;p85"/>
            <p:cNvSpPr/>
            <p:nvPr/>
          </p:nvSpPr>
          <p:spPr>
            <a:xfrm>
              <a:off x="1788863" y="596287"/>
              <a:ext cx="1788900" cy="596400"/>
            </a:xfrm>
            <a:prstGeom prst="trapezoid">
              <a:avLst>
                <a:gd name="adj" fmla="val 75000"/>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1" name="Google Shape;491;p85"/>
            <p:cNvSpPr txBox="1"/>
            <p:nvPr/>
          </p:nvSpPr>
          <p:spPr>
            <a:xfrm>
              <a:off x="2101914" y="596287"/>
              <a:ext cx="1162800" cy="5964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200"/>
              </a:pPr>
              <a:r>
                <a:rPr lang="en-US" sz="1200">
                  <a:solidFill>
                    <a:schemeClr val="lt1"/>
                  </a:solidFill>
                  <a:latin typeface="Lato"/>
                  <a:ea typeface="Lato"/>
                  <a:cs typeface="Lato"/>
                  <a:sym typeface="Lato"/>
                </a:rPr>
                <a:t>Disease, Disability, and Social Problems</a:t>
              </a:r>
              <a:endParaRPr sz="1200">
                <a:solidFill>
                  <a:schemeClr val="lt1"/>
                </a:solidFill>
                <a:latin typeface="Lato"/>
                <a:ea typeface="Lato"/>
                <a:cs typeface="Lato"/>
                <a:sym typeface="Lato"/>
              </a:endParaRPr>
            </a:p>
          </p:txBody>
        </p:sp>
        <p:sp>
          <p:nvSpPr>
            <p:cNvPr id="492" name="Google Shape;492;p85"/>
            <p:cNvSpPr/>
            <p:nvPr/>
          </p:nvSpPr>
          <p:spPr>
            <a:xfrm>
              <a:off x="1341647" y="1192575"/>
              <a:ext cx="2683200" cy="596400"/>
            </a:xfrm>
            <a:prstGeom prst="trapezoid">
              <a:avLst>
                <a:gd name="adj" fmla="val 75000"/>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3" name="Google Shape;493;p85"/>
            <p:cNvSpPr txBox="1"/>
            <p:nvPr/>
          </p:nvSpPr>
          <p:spPr>
            <a:xfrm>
              <a:off x="1811224" y="1192575"/>
              <a:ext cx="1744200" cy="5964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200"/>
              </a:pPr>
              <a:r>
                <a:rPr lang="en-US" sz="1200">
                  <a:solidFill>
                    <a:schemeClr val="lt1"/>
                  </a:solidFill>
                  <a:latin typeface="Lato"/>
                  <a:ea typeface="Lato"/>
                  <a:cs typeface="Lato"/>
                  <a:sym typeface="Lato"/>
                </a:rPr>
                <a:t>Adoption of </a:t>
              </a:r>
              <a:br>
                <a:rPr lang="en-US" sz="1200">
                  <a:solidFill>
                    <a:schemeClr val="lt1"/>
                  </a:solidFill>
                  <a:latin typeface="Lato"/>
                  <a:ea typeface="Lato"/>
                  <a:cs typeface="Lato"/>
                  <a:sym typeface="Lato"/>
                </a:rPr>
              </a:br>
              <a:r>
                <a:rPr lang="en-US" sz="1200">
                  <a:solidFill>
                    <a:schemeClr val="lt1"/>
                  </a:solidFill>
                  <a:latin typeface="Lato"/>
                  <a:ea typeface="Lato"/>
                  <a:cs typeface="Lato"/>
                  <a:sym typeface="Lato"/>
                </a:rPr>
                <a:t>Health-risk Behaviors</a:t>
              </a:r>
              <a:endParaRPr sz="1200">
                <a:solidFill>
                  <a:schemeClr val="lt1"/>
                </a:solidFill>
                <a:latin typeface="Lato"/>
                <a:ea typeface="Lato"/>
                <a:cs typeface="Lato"/>
                <a:sym typeface="Lato"/>
              </a:endParaRPr>
            </a:p>
          </p:txBody>
        </p:sp>
        <p:sp>
          <p:nvSpPr>
            <p:cNvPr id="494" name="Google Shape;494;p85"/>
            <p:cNvSpPr/>
            <p:nvPr/>
          </p:nvSpPr>
          <p:spPr>
            <a:xfrm>
              <a:off x="894431" y="1788863"/>
              <a:ext cx="3577800" cy="596400"/>
            </a:xfrm>
            <a:prstGeom prst="trapezoid">
              <a:avLst>
                <a:gd name="adj" fmla="val 7500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5" name="Google Shape;495;p85"/>
            <p:cNvSpPr txBox="1"/>
            <p:nvPr/>
          </p:nvSpPr>
          <p:spPr>
            <a:xfrm>
              <a:off x="1520534" y="1788863"/>
              <a:ext cx="2325600" cy="5964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200"/>
              </a:pPr>
              <a:r>
                <a:rPr lang="en-US" sz="1200">
                  <a:solidFill>
                    <a:schemeClr val="lt1"/>
                  </a:solidFill>
                  <a:latin typeface="Lato"/>
                  <a:ea typeface="Lato"/>
                  <a:cs typeface="Lato"/>
                  <a:sym typeface="Lato"/>
                </a:rPr>
                <a:t>Social, Emotional, and </a:t>
              </a:r>
              <a:br>
                <a:rPr lang="en-US" sz="1200">
                  <a:solidFill>
                    <a:schemeClr val="lt1"/>
                  </a:solidFill>
                  <a:latin typeface="Lato"/>
                  <a:ea typeface="Lato"/>
                  <a:cs typeface="Lato"/>
                  <a:sym typeface="Lato"/>
                </a:rPr>
              </a:br>
              <a:r>
                <a:rPr lang="en-US" sz="1200">
                  <a:solidFill>
                    <a:schemeClr val="lt1"/>
                  </a:solidFill>
                  <a:latin typeface="Lato"/>
                  <a:ea typeface="Lato"/>
                  <a:cs typeface="Lato"/>
                  <a:sym typeface="Lato"/>
                </a:rPr>
                <a:t>Cognitive Impairment</a:t>
              </a:r>
              <a:endParaRPr sz="1200">
                <a:solidFill>
                  <a:schemeClr val="lt1"/>
                </a:solidFill>
                <a:latin typeface="Lato"/>
                <a:ea typeface="Lato"/>
                <a:cs typeface="Lato"/>
                <a:sym typeface="Lato"/>
              </a:endParaRPr>
            </a:p>
          </p:txBody>
        </p:sp>
        <p:sp>
          <p:nvSpPr>
            <p:cNvPr id="496" name="Google Shape;496;p85"/>
            <p:cNvSpPr/>
            <p:nvPr/>
          </p:nvSpPr>
          <p:spPr>
            <a:xfrm>
              <a:off x="447215" y="2385151"/>
              <a:ext cx="4472100" cy="596400"/>
            </a:xfrm>
            <a:prstGeom prst="trapezoid">
              <a:avLst>
                <a:gd name="adj" fmla="val 75000"/>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7" name="Google Shape;497;p85"/>
            <p:cNvSpPr txBox="1"/>
            <p:nvPr/>
          </p:nvSpPr>
          <p:spPr>
            <a:xfrm>
              <a:off x="1229843" y="2385151"/>
              <a:ext cx="2907000" cy="5964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200"/>
              </a:pPr>
              <a:r>
                <a:rPr lang="en-US" sz="1200">
                  <a:solidFill>
                    <a:schemeClr val="lt1"/>
                  </a:solidFill>
                  <a:latin typeface="Lato"/>
                  <a:ea typeface="Lato"/>
                  <a:cs typeface="Lato"/>
                  <a:sym typeface="Lato"/>
                </a:rPr>
                <a:t>Disrupted Neurobiology</a:t>
              </a:r>
              <a:endParaRPr sz="1200">
                <a:solidFill>
                  <a:schemeClr val="lt1"/>
                </a:solidFill>
                <a:latin typeface="Lato"/>
                <a:ea typeface="Lato"/>
                <a:cs typeface="Lato"/>
                <a:sym typeface="Lato"/>
              </a:endParaRPr>
            </a:p>
          </p:txBody>
        </p:sp>
        <p:sp>
          <p:nvSpPr>
            <p:cNvPr id="498" name="Google Shape;498;p85"/>
            <p:cNvSpPr/>
            <p:nvPr/>
          </p:nvSpPr>
          <p:spPr>
            <a:xfrm>
              <a:off x="0" y="2981439"/>
              <a:ext cx="5366700" cy="596400"/>
            </a:xfrm>
            <a:prstGeom prst="trapezoid">
              <a:avLst>
                <a:gd name="adj" fmla="val 75000"/>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9" name="Google Shape;499;p85"/>
            <p:cNvSpPr txBox="1"/>
            <p:nvPr/>
          </p:nvSpPr>
          <p:spPr>
            <a:xfrm>
              <a:off x="939153" y="2981439"/>
              <a:ext cx="3488400" cy="5964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200"/>
              </a:pPr>
              <a:r>
                <a:rPr lang="en-US" sz="1200">
                  <a:solidFill>
                    <a:schemeClr val="lt1"/>
                  </a:solidFill>
                  <a:latin typeface="Lato"/>
                  <a:ea typeface="Lato"/>
                  <a:cs typeface="Lato"/>
                  <a:sym typeface="Lato"/>
                </a:rPr>
                <a:t>Adverse Childhood Experiences</a:t>
              </a:r>
              <a:endParaRPr sz="1200">
                <a:solidFill>
                  <a:schemeClr val="lt1"/>
                </a:solidFill>
                <a:latin typeface="Lato"/>
                <a:ea typeface="Lato"/>
                <a:cs typeface="Lato"/>
                <a:sym typeface="Lato"/>
              </a:endParaRPr>
            </a:p>
          </p:txBody>
        </p:sp>
      </p:grpSp>
      <p:sp>
        <p:nvSpPr>
          <p:cNvPr id="500" name="Google Shape;500;p85"/>
          <p:cNvSpPr txBox="1"/>
          <p:nvPr/>
        </p:nvSpPr>
        <p:spPr>
          <a:xfrm>
            <a:off x="137045" y="5425008"/>
            <a:ext cx="5370300" cy="461700"/>
          </a:xfrm>
          <a:prstGeom prst="rect">
            <a:avLst/>
          </a:prstGeom>
          <a:noFill/>
          <a:ln>
            <a:noFill/>
          </a:ln>
        </p:spPr>
        <p:txBody>
          <a:bodyPr spcFirstLastPara="1" wrap="square" lIns="91425" tIns="45700" rIns="91425" bIns="45700" anchor="t" anchorCtr="0">
            <a:noAutofit/>
          </a:bodyPr>
          <a:lstStyle/>
          <a:p>
            <a:pPr algn="ctr">
              <a:buClr>
                <a:srgbClr val="000000"/>
              </a:buClr>
              <a:buSzPts val="1200"/>
            </a:pPr>
            <a:r>
              <a:rPr lang="en-US" sz="1200">
                <a:solidFill>
                  <a:srgbClr val="000000"/>
                </a:solidFill>
                <a:latin typeface="Arial"/>
                <a:ea typeface="Arial"/>
                <a:cs typeface="Arial"/>
                <a:sym typeface="Arial"/>
              </a:rPr>
              <a:t>MECHANISMS BY WHICH ADVERSE CHILDHOOD EXPERIENCES INFLUENCE HEALTH AND WELL-BEING THROUGHOUT THE LIFESPAN</a:t>
            </a:r>
            <a:endParaRPr sz="1200">
              <a:solidFill>
                <a:srgbClr val="000000"/>
              </a:solidFill>
              <a:latin typeface="Arial"/>
              <a:ea typeface="Arial"/>
              <a:cs typeface="Arial"/>
              <a:sym typeface="Arial"/>
            </a:endParaRPr>
          </a:p>
        </p:txBody>
      </p:sp>
      <p:sp>
        <p:nvSpPr>
          <p:cNvPr id="501" name="Google Shape;501;p85"/>
          <p:cNvSpPr txBox="1"/>
          <p:nvPr/>
        </p:nvSpPr>
        <p:spPr>
          <a:xfrm>
            <a:off x="3837150" y="2930875"/>
            <a:ext cx="4511700" cy="550200"/>
          </a:xfrm>
          <a:prstGeom prst="rect">
            <a:avLst/>
          </a:prstGeom>
          <a:noFill/>
          <a:ln>
            <a:noFill/>
          </a:ln>
        </p:spPr>
        <p:txBody>
          <a:bodyPr spcFirstLastPara="1" wrap="square" lIns="91425" tIns="91425" rIns="91425" bIns="91425" anchor="t" anchorCtr="0">
            <a:noAutofit/>
          </a:bodyPr>
          <a:lstStyle/>
          <a:p>
            <a:pPr indent="457200">
              <a:buClr>
                <a:srgbClr val="000000"/>
              </a:buClr>
              <a:buSzPts val="1000"/>
            </a:pPr>
            <a:r>
              <a:rPr lang="en-US" sz="1000">
                <a:solidFill>
                  <a:srgbClr val="000000"/>
                </a:solidFill>
                <a:latin typeface="Lato"/>
                <a:ea typeface="Lato"/>
                <a:cs typeface="Lato"/>
                <a:sym typeface="Lato"/>
              </a:rPr>
              <a:t>Emotional eating	Eating  calorie-dense foods</a:t>
            </a:r>
            <a:endParaRPr sz="1000">
              <a:solidFill>
                <a:srgbClr val="000000"/>
              </a:solidFill>
              <a:latin typeface="Lato"/>
              <a:ea typeface="Lato"/>
              <a:cs typeface="Lato"/>
              <a:sym typeface="Lato"/>
            </a:endParaRPr>
          </a:p>
          <a:p>
            <a:pPr indent="457200">
              <a:buClr>
                <a:srgbClr val="000000"/>
              </a:buClr>
              <a:buSzPts val="1000"/>
            </a:pPr>
            <a:r>
              <a:rPr lang="en-US" sz="1000">
                <a:solidFill>
                  <a:srgbClr val="000000"/>
                </a:solidFill>
                <a:latin typeface="Lato"/>
                <a:ea typeface="Lato"/>
                <a:cs typeface="Lato"/>
                <a:sym typeface="Lato"/>
              </a:rPr>
              <a:t>Lack of sleep		Sedentary lifestyle</a:t>
            </a:r>
            <a:endParaRPr sz="1000">
              <a:solidFill>
                <a:srgbClr val="000000"/>
              </a:solidFill>
              <a:latin typeface="Lato"/>
              <a:ea typeface="Lato"/>
              <a:cs typeface="Lato"/>
              <a:sym typeface="Lato"/>
            </a:endParaRPr>
          </a:p>
        </p:txBody>
      </p:sp>
      <p:sp>
        <p:nvSpPr>
          <p:cNvPr id="502" name="Google Shape;502;p85"/>
          <p:cNvSpPr txBox="1"/>
          <p:nvPr/>
        </p:nvSpPr>
        <p:spPr>
          <a:xfrm>
            <a:off x="4249950" y="3511100"/>
            <a:ext cx="4026300" cy="548700"/>
          </a:xfrm>
          <a:prstGeom prst="rect">
            <a:avLst/>
          </a:prstGeom>
          <a:noFill/>
          <a:ln>
            <a:noFill/>
          </a:ln>
        </p:spPr>
        <p:txBody>
          <a:bodyPr spcFirstLastPara="1" wrap="square" lIns="91425" tIns="91425" rIns="91425" bIns="91425" anchor="t" anchorCtr="0">
            <a:noAutofit/>
          </a:bodyPr>
          <a:lstStyle/>
          <a:p>
            <a:pPr indent="457200">
              <a:buClr>
                <a:srgbClr val="000000"/>
              </a:buClr>
              <a:buSzPts val="1000"/>
            </a:pPr>
            <a:r>
              <a:rPr lang="en-US" sz="1000">
                <a:solidFill>
                  <a:srgbClr val="000000"/>
                </a:solidFill>
                <a:latin typeface="Lato"/>
                <a:ea typeface="Lato"/>
                <a:cs typeface="Lato"/>
                <a:sym typeface="Lato"/>
              </a:rPr>
              <a:t>High fat/high sugar cravings	Feast vs. famine mindset</a:t>
            </a:r>
            <a:endParaRPr sz="1000">
              <a:solidFill>
                <a:srgbClr val="000000"/>
              </a:solidFill>
              <a:latin typeface="Lato"/>
              <a:ea typeface="Lato"/>
              <a:cs typeface="Lato"/>
              <a:sym typeface="Lato"/>
            </a:endParaRPr>
          </a:p>
          <a:p>
            <a:pPr indent="457200">
              <a:buClr>
                <a:srgbClr val="000000"/>
              </a:buClr>
              <a:buSzPts val="1000"/>
            </a:pPr>
            <a:r>
              <a:rPr lang="en-US" sz="1000">
                <a:solidFill>
                  <a:srgbClr val="000000"/>
                </a:solidFill>
                <a:latin typeface="Lato"/>
                <a:ea typeface="Lato"/>
                <a:cs typeface="Lato"/>
                <a:sym typeface="Lato"/>
              </a:rPr>
              <a:t>Decreased self-regulation</a:t>
            </a:r>
            <a:endParaRPr sz="1000">
              <a:solidFill>
                <a:srgbClr val="000000"/>
              </a:solidFill>
              <a:latin typeface="Lato"/>
              <a:ea typeface="Lato"/>
              <a:cs typeface="Lato"/>
              <a:sym typeface="Lato"/>
            </a:endParaRPr>
          </a:p>
        </p:txBody>
      </p:sp>
      <p:sp>
        <p:nvSpPr>
          <p:cNvPr id="503" name="Google Shape;503;p85"/>
          <p:cNvSpPr txBox="1"/>
          <p:nvPr/>
        </p:nvSpPr>
        <p:spPr>
          <a:xfrm>
            <a:off x="4666625" y="3904525"/>
            <a:ext cx="4553700" cy="638700"/>
          </a:xfrm>
          <a:prstGeom prst="rect">
            <a:avLst/>
          </a:prstGeom>
          <a:noFill/>
          <a:ln>
            <a:noFill/>
          </a:ln>
        </p:spPr>
        <p:txBody>
          <a:bodyPr spcFirstLastPara="1" wrap="square" lIns="91425" tIns="91425" rIns="91425" bIns="91425" anchor="t" anchorCtr="0">
            <a:noAutofit/>
          </a:bodyPr>
          <a:lstStyle/>
          <a:p>
            <a:pPr>
              <a:buClr>
                <a:srgbClr val="000000"/>
              </a:buClr>
              <a:buSzPts val="1000"/>
            </a:pPr>
            <a:endParaRPr sz="1000" b="1">
              <a:solidFill>
                <a:srgbClr val="000000"/>
              </a:solidFill>
              <a:latin typeface="Lato"/>
              <a:ea typeface="Lato"/>
              <a:cs typeface="Lato"/>
              <a:sym typeface="Lato"/>
            </a:endParaRPr>
          </a:p>
          <a:p>
            <a:pPr indent="457200">
              <a:buClr>
                <a:srgbClr val="000000"/>
              </a:buClr>
              <a:buSzPts val="1000"/>
            </a:pPr>
            <a:r>
              <a:rPr lang="en-US" sz="1000">
                <a:solidFill>
                  <a:srgbClr val="000000"/>
                </a:solidFill>
                <a:latin typeface="Lato"/>
                <a:ea typeface="Lato"/>
                <a:cs typeface="Lato"/>
                <a:sym typeface="Lato"/>
              </a:rPr>
              <a:t>Damaged metabolism	Inflammation</a:t>
            </a:r>
            <a:endParaRPr sz="1000">
              <a:solidFill>
                <a:srgbClr val="000000"/>
              </a:solidFill>
              <a:latin typeface="Lato"/>
              <a:ea typeface="Lato"/>
              <a:cs typeface="Lato"/>
              <a:sym typeface="Lato"/>
            </a:endParaRPr>
          </a:p>
          <a:p>
            <a:pPr indent="457200">
              <a:buClr>
                <a:srgbClr val="000000"/>
              </a:buClr>
              <a:buSzPts val="1000"/>
            </a:pPr>
            <a:r>
              <a:rPr lang="en-US" sz="1000">
                <a:solidFill>
                  <a:srgbClr val="000000"/>
                </a:solidFill>
                <a:latin typeface="Lato"/>
                <a:ea typeface="Lato"/>
                <a:cs typeface="Lato"/>
                <a:sym typeface="Lato"/>
              </a:rPr>
              <a:t>Increased body fat	Gut-brain circuitry</a:t>
            </a:r>
            <a:endParaRPr sz="1000">
              <a:solidFill>
                <a:srgbClr val="000000"/>
              </a:solidFill>
              <a:latin typeface="Lato"/>
              <a:ea typeface="Lato"/>
              <a:cs typeface="Lato"/>
              <a:sym typeface="Lato"/>
            </a:endParaRPr>
          </a:p>
        </p:txBody>
      </p:sp>
      <p:sp>
        <p:nvSpPr>
          <p:cNvPr id="504" name="Google Shape;504;p85"/>
          <p:cNvSpPr txBox="1"/>
          <p:nvPr/>
        </p:nvSpPr>
        <p:spPr>
          <a:xfrm>
            <a:off x="3401950" y="2279163"/>
            <a:ext cx="3246000" cy="461700"/>
          </a:xfrm>
          <a:prstGeom prst="rect">
            <a:avLst/>
          </a:prstGeom>
          <a:noFill/>
          <a:ln>
            <a:noFill/>
          </a:ln>
        </p:spPr>
        <p:txBody>
          <a:bodyPr spcFirstLastPara="1" wrap="square" lIns="91425" tIns="91425" rIns="91425" bIns="91425" anchor="ctr" anchorCtr="0">
            <a:noAutofit/>
          </a:bodyPr>
          <a:lstStyle/>
          <a:p>
            <a:pPr>
              <a:buClr>
                <a:srgbClr val="000000"/>
              </a:buClr>
              <a:buSzPts val="1000"/>
            </a:pPr>
            <a:r>
              <a:rPr lang="en-US" sz="1000" b="1">
                <a:solidFill>
                  <a:schemeClr val="dk1"/>
                </a:solidFill>
                <a:latin typeface="Lato"/>
                <a:ea typeface="Lato"/>
                <a:cs typeface="Lato"/>
                <a:sym typeface="Lato"/>
              </a:rPr>
              <a:t> </a:t>
            </a:r>
            <a:endParaRPr sz="1000" b="1">
              <a:solidFill>
                <a:schemeClr val="dk1"/>
              </a:solidFill>
              <a:latin typeface="Lato"/>
              <a:ea typeface="Lato"/>
              <a:cs typeface="Lato"/>
              <a:sym typeface="Lato"/>
            </a:endParaRPr>
          </a:p>
          <a:p>
            <a:pPr indent="457200">
              <a:buClr>
                <a:srgbClr val="000000"/>
              </a:buClr>
              <a:buSzPts val="1000"/>
            </a:pPr>
            <a:r>
              <a:rPr lang="en-US" sz="1000">
                <a:solidFill>
                  <a:schemeClr val="dk1"/>
                </a:solidFill>
                <a:latin typeface="Lato"/>
                <a:ea typeface="Lato"/>
                <a:cs typeface="Lato"/>
                <a:sym typeface="Lato"/>
              </a:rPr>
              <a:t>Obesity		Heart disease</a:t>
            </a:r>
            <a:endParaRPr sz="1000">
              <a:solidFill>
                <a:schemeClr val="dk1"/>
              </a:solidFill>
              <a:latin typeface="Lato"/>
              <a:ea typeface="Lato"/>
              <a:cs typeface="Lato"/>
              <a:sym typeface="Lato"/>
            </a:endParaRPr>
          </a:p>
          <a:p>
            <a:pPr indent="457200">
              <a:buClr>
                <a:srgbClr val="000000"/>
              </a:buClr>
              <a:buSzPts val="1000"/>
            </a:pPr>
            <a:r>
              <a:rPr lang="en-US" sz="1000">
                <a:solidFill>
                  <a:schemeClr val="dk1"/>
                </a:solidFill>
                <a:latin typeface="Lato"/>
                <a:ea typeface="Lato"/>
                <a:cs typeface="Lato"/>
                <a:sym typeface="Lato"/>
              </a:rPr>
              <a:t>Diabetes	Kidney disease</a:t>
            </a:r>
            <a:endParaRPr sz="800" b="1">
              <a:solidFill>
                <a:srgbClr val="000000"/>
              </a:solidFill>
              <a:latin typeface="Lato"/>
              <a:ea typeface="Lato"/>
              <a:cs typeface="Lato"/>
              <a:sym typeface="Lato"/>
            </a:endParaRPr>
          </a:p>
        </p:txBody>
      </p:sp>
    </p:spTree>
    <p:extLst>
      <p:ext uri="{BB962C8B-B14F-4D97-AF65-F5344CB8AC3E}">
        <p14:creationId xmlns:p14="http://schemas.microsoft.com/office/powerpoint/2010/main" val="2638061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6"/>
          <p:cNvSpPr txBox="1">
            <a:spLocks noGrp="1"/>
          </p:cNvSpPr>
          <p:nvPr>
            <p:ph type="body" idx="1"/>
          </p:nvPr>
        </p:nvSpPr>
        <p:spPr>
          <a:xfrm>
            <a:off x="446524" y="1559370"/>
            <a:ext cx="8624100" cy="3685800"/>
          </a:xfrm>
          <a:prstGeom prst="rect">
            <a:avLst/>
          </a:prstGeom>
          <a:noFill/>
          <a:ln>
            <a:noFill/>
          </a:ln>
        </p:spPr>
        <p:txBody>
          <a:bodyPr spcFirstLastPara="1" vert="horz" wrap="square" lIns="0" tIns="0" rIns="0" bIns="0" rtlCol="0" anchor="t" anchorCtr="0">
            <a:noAutofit/>
          </a:bodyPr>
          <a:lstStyle/>
          <a:p>
            <a:pPr marL="0" indent="0">
              <a:spcBef>
                <a:spcPts val="0"/>
              </a:spcBef>
              <a:buNone/>
            </a:pPr>
            <a:endParaRPr dirty="0">
              <a:solidFill>
                <a:schemeClr val="dk1"/>
              </a:solidFill>
            </a:endParaRPr>
          </a:p>
          <a:p>
            <a:pPr marL="556260" indent="-457200">
              <a:spcBef>
                <a:spcPts val="0"/>
              </a:spcBef>
              <a:buClr>
                <a:schemeClr val="dk1"/>
              </a:buClr>
              <a:buAutoNum type="arabicPeriod"/>
            </a:pPr>
            <a:r>
              <a:rPr lang="en-US" u="sng" dirty="0">
                <a:solidFill>
                  <a:schemeClr val="dk1"/>
                </a:solidFill>
              </a:rPr>
              <a:t>Recognizes</a:t>
            </a:r>
            <a:r>
              <a:rPr lang="en-US" dirty="0">
                <a:solidFill>
                  <a:schemeClr val="dk1"/>
                </a:solidFill>
              </a:rPr>
              <a:t> the impact of adversity and toxic stress on </a:t>
            </a:r>
            <a:r>
              <a:rPr lang="en-US" dirty="0"/>
              <a:t>diet, </a:t>
            </a:r>
            <a:r>
              <a:rPr lang="en-US" dirty="0">
                <a:solidFill>
                  <a:schemeClr val="dk1"/>
                </a:solidFill>
              </a:rPr>
              <a:t>health behaviors, disease risk, and relationship to food</a:t>
            </a:r>
            <a:endParaRPr dirty="0"/>
          </a:p>
          <a:p>
            <a:pPr marL="556260" indent="-327660">
              <a:spcBef>
                <a:spcPts val="0"/>
              </a:spcBef>
              <a:buClr>
                <a:schemeClr val="dk1"/>
              </a:buClr>
              <a:buNone/>
            </a:pPr>
            <a:endParaRPr u="sng" dirty="0">
              <a:solidFill>
                <a:schemeClr val="dk1"/>
              </a:solidFill>
            </a:endParaRPr>
          </a:p>
          <a:p>
            <a:pPr marL="556260" indent="-457200">
              <a:spcBef>
                <a:spcPts val="0"/>
              </a:spcBef>
              <a:buClr>
                <a:schemeClr val="dk1"/>
              </a:buClr>
              <a:buAutoNum type="arabicPeriod"/>
            </a:pPr>
            <a:r>
              <a:rPr lang="en-US" u="sng" dirty="0">
                <a:solidFill>
                  <a:schemeClr val="dk1"/>
                </a:solidFill>
              </a:rPr>
              <a:t>Resists </a:t>
            </a:r>
            <a:r>
              <a:rPr lang="en-US" u="sng" dirty="0" err="1">
                <a:solidFill>
                  <a:schemeClr val="dk1"/>
                </a:solidFill>
              </a:rPr>
              <a:t>Retraumatization</a:t>
            </a:r>
            <a:r>
              <a:rPr lang="en-US" dirty="0">
                <a:solidFill>
                  <a:schemeClr val="dk1"/>
                </a:solidFill>
              </a:rPr>
              <a:t>: Avoids inadvertently creating or reinforcing practical or emotional barriers to </a:t>
            </a:r>
            <a:r>
              <a:rPr lang="en-US" dirty="0"/>
              <a:t>nutrition security</a:t>
            </a:r>
            <a:endParaRPr dirty="0"/>
          </a:p>
          <a:p>
            <a:pPr marL="556260" indent="-327660">
              <a:spcBef>
                <a:spcPts val="0"/>
              </a:spcBef>
              <a:buClr>
                <a:schemeClr val="dk1"/>
              </a:buClr>
              <a:buNone/>
            </a:pPr>
            <a:endParaRPr dirty="0"/>
          </a:p>
          <a:p>
            <a:pPr marL="556260" indent="-457200">
              <a:spcBef>
                <a:spcPts val="0"/>
              </a:spcBef>
              <a:buClr>
                <a:schemeClr val="dk1"/>
              </a:buClr>
              <a:buAutoNum type="arabicPeriod"/>
            </a:pPr>
            <a:r>
              <a:rPr lang="en-US" u="sng" dirty="0">
                <a:solidFill>
                  <a:schemeClr val="dk1"/>
                </a:solidFill>
              </a:rPr>
              <a:t>Resilience</a:t>
            </a:r>
            <a:r>
              <a:rPr lang="en-US" dirty="0">
                <a:solidFill>
                  <a:schemeClr val="dk1"/>
                </a:solidFill>
              </a:rPr>
              <a:t> building and healing-centered care through the meaning of  food</a:t>
            </a:r>
            <a:endParaRPr dirty="0"/>
          </a:p>
          <a:p>
            <a:pPr marL="0" indent="0">
              <a:spcBef>
                <a:spcPts val="0"/>
              </a:spcBef>
              <a:buNone/>
            </a:pPr>
            <a:r>
              <a:rPr lang="en-US" sz="1800" dirty="0" smtClean="0">
                <a:solidFill>
                  <a:schemeClr val="dk1"/>
                </a:solidFill>
              </a:rPr>
              <a:t>(</a:t>
            </a:r>
            <a:r>
              <a:rPr lang="en-US" sz="1800" dirty="0">
                <a:solidFill>
                  <a:schemeClr val="dk1"/>
                </a:solidFill>
              </a:rPr>
              <a:t>adapted from SAMHSA’s 4 R’s of Trauma Informed Services)</a:t>
            </a:r>
            <a:endParaRPr sz="1800" dirty="0">
              <a:solidFill>
                <a:schemeClr val="dk1"/>
              </a:solidFill>
            </a:endParaRPr>
          </a:p>
        </p:txBody>
      </p:sp>
      <p:sp>
        <p:nvSpPr>
          <p:cNvPr id="510" name="Google Shape;510;p86"/>
          <p:cNvSpPr txBox="1">
            <a:spLocks noGrp="1"/>
          </p:cNvSpPr>
          <p:nvPr>
            <p:ph type="title"/>
          </p:nvPr>
        </p:nvSpPr>
        <p:spPr>
          <a:xfrm>
            <a:off x="446524" y="1108470"/>
            <a:ext cx="8229600" cy="450900"/>
          </a:xfrm>
          <a:prstGeom prst="rect">
            <a:avLst/>
          </a:prstGeom>
          <a:noFill/>
          <a:ln>
            <a:noFill/>
          </a:ln>
        </p:spPr>
        <p:txBody>
          <a:bodyPr spcFirstLastPara="1" vert="horz" wrap="square" lIns="0" tIns="0" rIns="0" bIns="0" rtlCol="0" anchor="ctr" anchorCtr="0">
            <a:noAutofit/>
          </a:bodyPr>
          <a:lstStyle/>
          <a:p>
            <a:r>
              <a:rPr lang="en-US"/>
              <a:t>3 Rs  of Trauma Informed Nutrition Security</a:t>
            </a:r>
            <a:endParaRPr/>
          </a:p>
        </p:txBody>
      </p:sp>
    </p:spTree>
    <p:extLst>
      <p:ext uri="{BB962C8B-B14F-4D97-AF65-F5344CB8AC3E}">
        <p14:creationId xmlns:p14="http://schemas.microsoft.com/office/powerpoint/2010/main" val="3403093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7"/>
          <p:cNvSpPr txBox="1">
            <a:spLocks noGrp="1"/>
          </p:cNvSpPr>
          <p:nvPr>
            <p:ph type="title"/>
          </p:nvPr>
        </p:nvSpPr>
        <p:spPr>
          <a:xfrm>
            <a:off x="4626575" y="857250"/>
            <a:ext cx="4307700" cy="5143500"/>
          </a:xfrm>
          <a:prstGeom prst="rect">
            <a:avLst/>
          </a:prstGeom>
          <a:noFill/>
          <a:ln>
            <a:noFill/>
          </a:ln>
        </p:spPr>
        <p:txBody>
          <a:bodyPr spcFirstLastPara="1" vert="horz" wrap="square" lIns="0" tIns="0" rIns="0" bIns="0" rtlCol="0" anchor="ctr" anchorCtr="0">
            <a:noAutofit/>
          </a:bodyPr>
          <a:lstStyle/>
          <a:p>
            <a:pPr>
              <a:buClr>
                <a:srgbClr val="000000"/>
              </a:buClr>
            </a:pPr>
            <a:r>
              <a:rPr lang="en-US"/>
              <a:t>“I started giving him whatever he wanted to make him feel better after all the things he’d been through.”</a:t>
            </a:r>
            <a:endParaRPr/>
          </a:p>
          <a:p>
            <a:pPr algn="r">
              <a:buClr>
                <a:srgbClr val="000000"/>
              </a:buClr>
            </a:pPr>
            <a:r>
              <a:rPr lang="en-US" sz="1200"/>
              <a:t>-Silvester Fullard (father to Tavestiar)</a:t>
            </a:r>
            <a:r>
              <a:rPr lang="en-US"/>
              <a:t/>
            </a:r>
            <a:br>
              <a:rPr lang="en-US"/>
            </a:br>
            <a:r>
              <a:rPr lang="en-US"/>
              <a:t/>
            </a:r>
            <a:br>
              <a:rPr lang="en-US"/>
            </a:br>
            <a:endParaRPr sz="1600"/>
          </a:p>
          <a:p>
            <a:pPr>
              <a:buClr>
                <a:srgbClr val="000000"/>
              </a:buClr>
            </a:pPr>
            <a:r>
              <a:rPr lang="en-US" sz="1600" u="sng">
                <a:solidFill>
                  <a:schemeClr val="hlink"/>
                </a:solidFill>
                <a:hlinkClick r:id="rId3"/>
              </a:rPr>
              <a:t>Source:  “To head of trauma’s legacy, start young,” NPR,  (3/9/2015) </a:t>
            </a:r>
            <a:r>
              <a:rPr lang="en-US" sz="1600"/>
              <a:t/>
            </a:r>
            <a:br>
              <a:rPr lang="en-US" sz="1600"/>
            </a:br>
            <a:endParaRPr sz="1600"/>
          </a:p>
        </p:txBody>
      </p:sp>
      <p:pic>
        <p:nvPicPr>
          <p:cNvPr id="516" name="Google Shape;516;p87"/>
          <p:cNvPicPr preferRelativeResize="0"/>
          <p:nvPr/>
        </p:nvPicPr>
        <p:blipFill rotWithShape="1">
          <a:blip r:embed="rId4">
            <a:alphaModFix/>
          </a:blip>
          <a:srcRect/>
          <a:stretch/>
        </p:blipFill>
        <p:spPr>
          <a:xfrm>
            <a:off x="0" y="1805825"/>
            <a:ext cx="4475524" cy="3042650"/>
          </a:xfrm>
          <a:prstGeom prst="rect">
            <a:avLst/>
          </a:prstGeom>
          <a:noFill/>
          <a:ln>
            <a:noFill/>
          </a:ln>
        </p:spPr>
      </p:pic>
    </p:spTree>
    <p:extLst>
      <p:ext uri="{BB962C8B-B14F-4D97-AF65-F5344CB8AC3E}">
        <p14:creationId xmlns:p14="http://schemas.microsoft.com/office/powerpoint/2010/main" val="1086015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8"/>
          <p:cNvSpPr txBox="1">
            <a:spLocks noGrp="1"/>
          </p:cNvSpPr>
          <p:nvPr>
            <p:ph type="title"/>
          </p:nvPr>
        </p:nvSpPr>
        <p:spPr>
          <a:xfrm>
            <a:off x="505517" y="2838043"/>
            <a:ext cx="8229600" cy="1131300"/>
          </a:xfrm>
          <a:prstGeom prst="rect">
            <a:avLst/>
          </a:prstGeom>
          <a:noFill/>
          <a:ln>
            <a:noFill/>
          </a:ln>
        </p:spPr>
        <p:txBody>
          <a:bodyPr spcFirstLastPara="1" vert="horz" wrap="square" lIns="45575" tIns="45575" rIns="45575" bIns="45575" rtlCol="0" anchor="ctr" anchorCtr="0">
            <a:noAutofit/>
          </a:bodyPr>
          <a:lstStyle/>
          <a:p>
            <a:r>
              <a:rPr lang="en-US"/>
              <a:t>Resisting Retraumatization</a:t>
            </a:r>
            <a:endParaRPr/>
          </a:p>
        </p:txBody>
      </p:sp>
    </p:spTree>
    <p:extLst>
      <p:ext uri="{BB962C8B-B14F-4D97-AF65-F5344CB8AC3E}">
        <p14:creationId xmlns:p14="http://schemas.microsoft.com/office/powerpoint/2010/main" val="1720192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9"/>
          <p:cNvSpPr txBox="1">
            <a:spLocks noGrp="1"/>
          </p:cNvSpPr>
          <p:nvPr>
            <p:ph type="body" idx="1"/>
          </p:nvPr>
        </p:nvSpPr>
        <p:spPr>
          <a:xfrm>
            <a:off x="448125" y="1744499"/>
            <a:ext cx="8229600" cy="3975000"/>
          </a:xfrm>
          <a:prstGeom prst="rect">
            <a:avLst/>
          </a:prstGeom>
          <a:noFill/>
          <a:ln>
            <a:noFill/>
          </a:ln>
        </p:spPr>
        <p:txBody>
          <a:bodyPr spcFirstLastPara="1" vert="horz" wrap="square" lIns="0" tIns="0" rIns="0" bIns="0" rtlCol="0" anchor="t" anchorCtr="0">
            <a:noAutofit/>
          </a:bodyPr>
          <a:lstStyle/>
          <a:p>
            <a:pPr marL="222672" indent="0">
              <a:spcBef>
                <a:spcPts val="2600"/>
              </a:spcBef>
              <a:buNone/>
            </a:pPr>
            <a:r>
              <a:rPr lang="en-US" b="0" i="0" u="none" strike="noStrike" cap="none">
                <a:solidFill>
                  <a:srgbClr val="000000"/>
                </a:solidFill>
              </a:rPr>
              <a:t>What do we to:</a:t>
            </a:r>
            <a:endParaRPr/>
          </a:p>
          <a:p>
            <a:pPr marL="1137073" lvl="1" indent="-457200">
              <a:spcBef>
                <a:spcPts val="0"/>
              </a:spcBef>
              <a:buClr>
                <a:srgbClr val="760048"/>
              </a:buClr>
              <a:buSzPts val="2040"/>
            </a:pPr>
            <a:r>
              <a:rPr lang="en-US" sz="2400">
                <a:solidFill>
                  <a:srgbClr val="000000"/>
                </a:solidFill>
              </a:rPr>
              <a:t>reduce shame, anxiety, </a:t>
            </a:r>
            <a:r>
              <a:rPr lang="en-US" sz="2400"/>
              <a:t>confusion </a:t>
            </a:r>
            <a:r>
              <a:rPr lang="en-US" sz="2400">
                <a:solidFill>
                  <a:srgbClr val="000000"/>
                </a:solidFill>
              </a:rPr>
              <a:t>and</a:t>
            </a:r>
            <a:r>
              <a:rPr lang="en-US" sz="2400"/>
              <a:t> </a:t>
            </a:r>
            <a:r>
              <a:rPr lang="en-US" sz="2400">
                <a:solidFill>
                  <a:srgbClr val="000000"/>
                </a:solidFill>
              </a:rPr>
              <a:t>tension?</a:t>
            </a:r>
            <a:endParaRPr sz="2400">
              <a:solidFill>
                <a:srgbClr val="000000"/>
              </a:solidFill>
            </a:endParaRPr>
          </a:p>
          <a:p>
            <a:pPr marL="1137073" indent="0">
              <a:spcBef>
                <a:spcPts val="0"/>
              </a:spcBef>
              <a:buNone/>
            </a:pPr>
            <a:endParaRPr/>
          </a:p>
          <a:p>
            <a:pPr marL="1137073" lvl="1" indent="-457200">
              <a:spcBef>
                <a:spcPts val="0"/>
              </a:spcBef>
              <a:buClr>
                <a:srgbClr val="760048"/>
              </a:buClr>
              <a:buSzPts val="2040"/>
            </a:pPr>
            <a:r>
              <a:rPr lang="en-US" sz="2400">
                <a:solidFill>
                  <a:srgbClr val="000000"/>
                </a:solidFill>
              </a:rPr>
              <a:t>promote safety, dignity</a:t>
            </a:r>
            <a:r>
              <a:rPr lang="en-US" sz="2400"/>
              <a:t>, </a:t>
            </a:r>
            <a:r>
              <a:rPr lang="en-US" sz="2400" b="1" u="sng"/>
              <a:t>joy</a:t>
            </a:r>
            <a:r>
              <a:rPr lang="en-US" sz="2400">
                <a:solidFill>
                  <a:srgbClr val="000000"/>
                </a:solidFill>
              </a:rPr>
              <a:t>? </a:t>
            </a:r>
            <a:endParaRPr sz="2400">
              <a:solidFill>
                <a:srgbClr val="000000"/>
              </a:solidFill>
            </a:endParaRPr>
          </a:p>
          <a:p>
            <a:pPr marL="1137073" indent="0">
              <a:spcBef>
                <a:spcPts val="0"/>
              </a:spcBef>
              <a:buNone/>
            </a:pPr>
            <a:endParaRPr/>
          </a:p>
          <a:p>
            <a:pPr marL="1137073" lvl="1" indent="-457200">
              <a:spcBef>
                <a:spcPts val="0"/>
              </a:spcBef>
              <a:buClr>
                <a:srgbClr val="760048"/>
              </a:buClr>
              <a:buSzPts val="2040"/>
            </a:pPr>
            <a:r>
              <a:rPr lang="en-US" sz="2400"/>
              <a:t>support and inspire healing and a healthy relationship to food?</a:t>
            </a:r>
            <a:endParaRPr sz="2400"/>
          </a:p>
        </p:txBody>
      </p:sp>
      <p:sp>
        <p:nvSpPr>
          <p:cNvPr id="527" name="Google Shape;527;p89"/>
          <p:cNvSpPr txBox="1">
            <a:spLocks noGrp="1"/>
          </p:cNvSpPr>
          <p:nvPr>
            <p:ph type="title"/>
          </p:nvPr>
        </p:nvSpPr>
        <p:spPr>
          <a:xfrm>
            <a:off x="446524" y="1108470"/>
            <a:ext cx="8229600" cy="450900"/>
          </a:xfrm>
          <a:prstGeom prst="rect">
            <a:avLst/>
          </a:prstGeom>
          <a:noFill/>
          <a:ln>
            <a:noFill/>
          </a:ln>
        </p:spPr>
        <p:txBody>
          <a:bodyPr spcFirstLastPara="1" vert="horz" wrap="square" lIns="35600" tIns="35600" rIns="35600" bIns="35600" rtlCol="0" anchor="ctr" anchorCtr="0">
            <a:noAutofit/>
          </a:bodyPr>
          <a:lstStyle/>
          <a:p>
            <a:pPr>
              <a:buClr>
                <a:srgbClr val="000000"/>
              </a:buClr>
            </a:pPr>
            <a:r>
              <a:rPr lang="en-US"/>
              <a:t>Trauma-Informed Organizations Ask…</a:t>
            </a:r>
            <a:endParaRPr/>
          </a:p>
        </p:txBody>
      </p:sp>
    </p:spTree>
    <p:extLst>
      <p:ext uri="{BB962C8B-B14F-4D97-AF65-F5344CB8AC3E}">
        <p14:creationId xmlns:p14="http://schemas.microsoft.com/office/powerpoint/2010/main" val="3627648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0"/>
          <p:cNvSpPr txBox="1">
            <a:spLocks noGrp="1"/>
          </p:cNvSpPr>
          <p:nvPr>
            <p:ph type="body" idx="1"/>
          </p:nvPr>
        </p:nvSpPr>
        <p:spPr>
          <a:xfrm>
            <a:off x="448129" y="1866936"/>
            <a:ext cx="8229600" cy="3852600"/>
          </a:xfrm>
          <a:prstGeom prst="rect">
            <a:avLst/>
          </a:prstGeom>
          <a:noFill/>
          <a:ln>
            <a:noFill/>
          </a:ln>
        </p:spPr>
        <p:txBody>
          <a:bodyPr spcFirstLastPara="1" vert="horz" wrap="square" lIns="45575" tIns="45575" rIns="45575" bIns="45575" rtlCol="0" anchor="t" anchorCtr="0">
            <a:noAutofit/>
          </a:bodyPr>
          <a:lstStyle/>
          <a:p>
            <a:pPr marL="342900" indent="-342900">
              <a:spcBef>
                <a:spcPts val="0"/>
              </a:spcBef>
              <a:buFont typeface="Noto Sans Symbols"/>
              <a:buChar char="➢"/>
            </a:pPr>
            <a:r>
              <a:rPr lang="en-US"/>
              <a:t>Focus on obesity and BMI</a:t>
            </a:r>
            <a:endParaRPr/>
          </a:p>
          <a:p>
            <a:pPr marL="342900" indent="-342900">
              <a:spcBef>
                <a:spcPts val="1200"/>
              </a:spcBef>
              <a:buFont typeface="Noto Sans Symbols"/>
              <a:buChar char="➢"/>
            </a:pPr>
            <a:r>
              <a:rPr lang="en-US"/>
              <a:t>Rules, restriction, deprivation, or scarcity mindset</a:t>
            </a:r>
            <a:endParaRPr sz="1600">
              <a:solidFill>
                <a:srgbClr val="000000"/>
              </a:solidFill>
            </a:endParaRPr>
          </a:p>
          <a:p>
            <a:pPr marL="342900" indent="-342900">
              <a:spcBef>
                <a:spcPts val="1200"/>
              </a:spcBef>
              <a:buFont typeface="Noto Sans Symbols"/>
              <a:buChar char="➢"/>
            </a:pPr>
            <a:r>
              <a:rPr lang="en-US"/>
              <a:t>Disregard of client readiness</a:t>
            </a:r>
            <a:endParaRPr>
              <a:solidFill>
                <a:srgbClr val="000000"/>
              </a:solidFill>
            </a:endParaRPr>
          </a:p>
          <a:p>
            <a:pPr marL="342900" indent="-342900">
              <a:spcBef>
                <a:spcPts val="1200"/>
              </a:spcBef>
              <a:buFont typeface="Noto Sans Symbols"/>
              <a:buChar char="➢"/>
            </a:pPr>
            <a:r>
              <a:rPr lang="en-US"/>
              <a:t>Lack of cultural humility</a:t>
            </a:r>
            <a:endParaRPr/>
          </a:p>
          <a:p>
            <a:pPr marL="342900" indent="-342900">
              <a:spcBef>
                <a:spcPts val="1200"/>
              </a:spcBef>
              <a:buFont typeface="Noto Sans Symbols"/>
              <a:buChar char="➢"/>
            </a:pPr>
            <a:r>
              <a:rPr lang="en-US">
                <a:solidFill>
                  <a:schemeClr val="dk1"/>
                </a:solidFill>
              </a:rPr>
              <a:t>Bureaucratic and non-transparent processes</a:t>
            </a:r>
            <a:endParaRPr sz="1600">
              <a:solidFill>
                <a:srgbClr val="000000"/>
              </a:solidFill>
            </a:endParaRPr>
          </a:p>
          <a:p>
            <a:pPr marL="342900" indent="-342900">
              <a:spcBef>
                <a:spcPts val="1200"/>
              </a:spcBef>
              <a:buFont typeface="Noto Sans Symbols"/>
              <a:buChar char="➢"/>
            </a:pPr>
            <a:r>
              <a:rPr lang="en-US"/>
              <a:t>Overemphasis on personal </a:t>
            </a:r>
            <a:r>
              <a:rPr lang="en-US">
                <a:solidFill>
                  <a:srgbClr val="000000"/>
                </a:solidFill>
              </a:rPr>
              <a:t>behavior change</a:t>
            </a:r>
            <a:endParaRPr/>
          </a:p>
          <a:p>
            <a:pPr marL="342900" indent="-342900">
              <a:spcBef>
                <a:spcPts val="1200"/>
              </a:spcBef>
              <a:buFont typeface="Noto Sans Symbols"/>
              <a:buChar char="➢"/>
            </a:pPr>
            <a:r>
              <a:rPr lang="en-US">
                <a:solidFill>
                  <a:schemeClr val="dk1"/>
                </a:solidFill>
                <a:highlight>
                  <a:srgbClr val="FFFF00"/>
                </a:highlight>
              </a:rPr>
              <a:t>“Donation dumping”; poor quality resources</a:t>
            </a:r>
            <a:endParaRPr>
              <a:solidFill>
                <a:schemeClr val="dk1"/>
              </a:solidFill>
              <a:highlight>
                <a:srgbClr val="FFFF00"/>
              </a:highlight>
            </a:endParaRPr>
          </a:p>
          <a:p>
            <a:pPr marL="342900" indent="0">
              <a:spcBef>
                <a:spcPts val="1200"/>
              </a:spcBef>
              <a:buNone/>
            </a:pPr>
            <a:endParaRPr>
              <a:solidFill>
                <a:schemeClr val="dk1"/>
              </a:solidFill>
            </a:endParaRPr>
          </a:p>
          <a:p>
            <a:pPr marL="342900" indent="0">
              <a:spcBef>
                <a:spcPts val="1200"/>
              </a:spcBef>
              <a:buNone/>
            </a:pPr>
            <a:endParaRPr/>
          </a:p>
          <a:p>
            <a:pPr marL="342900" indent="0">
              <a:spcBef>
                <a:spcPts val="1200"/>
              </a:spcBef>
              <a:buNone/>
            </a:pPr>
            <a:endParaRPr/>
          </a:p>
          <a:p>
            <a:pPr marL="0" indent="0">
              <a:spcBef>
                <a:spcPts val="1200"/>
              </a:spcBef>
              <a:spcAft>
                <a:spcPts val="1200"/>
              </a:spcAft>
              <a:buNone/>
            </a:pPr>
            <a:endParaRPr/>
          </a:p>
        </p:txBody>
      </p:sp>
      <p:sp>
        <p:nvSpPr>
          <p:cNvPr id="533" name="Google Shape;533;p90"/>
          <p:cNvSpPr txBox="1">
            <a:spLocks noGrp="1"/>
          </p:cNvSpPr>
          <p:nvPr>
            <p:ph type="title"/>
          </p:nvPr>
        </p:nvSpPr>
        <p:spPr>
          <a:xfrm>
            <a:off x="446524" y="1108470"/>
            <a:ext cx="8229600" cy="450900"/>
          </a:xfrm>
          <a:prstGeom prst="rect">
            <a:avLst/>
          </a:prstGeom>
          <a:noFill/>
          <a:ln>
            <a:noFill/>
          </a:ln>
        </p:spPr>
        <p:txBody>
          <a:bodyPr spcFirstLastPara="1" vert="horz" wrap="square" lIns="0" tIns="0" rIns="0" bIns="0" rtlCol="0" anchor="ctr" anchorCtr="0">
            <a:noAutofit/>
          </a:bodyPr>
          <a:lstStyle/>
          <a:p>
            <a:r>
              <a:rPr lang="en-US" b="1"/>
              <a:t>Barriers</a:t>
            </a:r>
            <a:r>
              <a:rPr lang="en-US"/>
              <a:t> to Trauma-Informed Nourishment </a:t>
            </a:r>
            <a:endParaRPr/>
          </a:p>
        </p:txBody>
      </p:sp>
    </p:spTree>
    <p:extLst>
      <p:ext uri="{BB962C8B-B14F-4D97-AF65-F5344CB8AC3E}">
        <p14:creationId xmlns:p14="http://schemas.microsoft.com/office/powerpoint/2010/main" val="30525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xEl>
                                              <p:pRg st="0" end="0"/>
                                            </p:txEl>
                                          </p:spTgt>
                                        </p:tgtEl>
                                        <p:attrNameLst>
                                          <p:attrName>style.visibility</p:attrName>
                                        </p:attrNameLst>
                                      </p:cBhvr>
                                      <p:to>
                                        <p:strVal val="visible"/>
                                      </p:to>
                                    </p:set>
                                    <p:animEffect transition="in" filter="fade">
                                      <p:cBhvr>
                                        <p:cTn id="7" dur="1"/>
                                        <p:tgtEl>
                                          <p:spTgt spid="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
                                            <p:txEl>
                                              <p:pRg st="1" end="1"/>
                                            </p:txEl>
                                          </p:spTgt>
                                        </p:tgtEl>
                                        <p:attrNameLst>
                                          <p:attrName>style.visibility</p:attrName>
                                        </p:attrNameLst>
                                      </p:cBhvr>
                                      <p:to>
                                        <p:strVal val="visible"/>
                                      </p:to>
                                    </p:set>
                                    <p:animEffect transition="in" filter="fade">
                                      <p:cBhvr>
                                        <p:cTn id="12" dur="1"/>
                                        <p:tgtEl>
                                          <p:spTgt spid="5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
                                            <p:txEl>
                                              <p:pRg st="2" end="2"/>
                                            </p:txEl>
                                          </p:spTgt>
                                        </p:tgtEl>
                                        <p:attrNameLst>
                                          <p:attrName>style.visibility</p:attrName>
                                        </p:attrNameLst>
                                      </p:cBhvr>
                                      <p:to>
                                        <p:strVal val="visible"/>
                                      </p:to>
                                    </p:set>
                                    <p:animEffect transition="in" filter="fade">
                                      <p:cBhvr>
                                        <p:cTn id="17" dur="1"/>
                                        <p:tgtEl>
                                          <p:spTgt spid="5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
                                            <p:txEl>
                                              <p:pRg st="3" end="3"/>
                                            </p:txEl>
                                          </p:spTgt>
                                        </p:tgtEl>
                                        <p:attrNameLst>
                                          <p:attrName>style.visibility</p:attrName>
                                        </p:attrNameLst>
                                      </p:cBhvr>
                                      <p:to>
                                        <p:strVal val="visible"/>
                                      </p:to>
                                    </p:set>
                                    <p:animEffect transition="in" filter="fade">
                                      <p:cBhvr>
                                        <p:cTn id="22" dur="1"/>
                                        <p:tgtEl>
                                          <p:spTgt spid="5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2">
                                            <p:txEl>
                                              <p:pRg st="4" end="4"/>
                                            </p:txEl>
                                          </p:spTgt>
                                        </p:tgtEl>
                                        <p:attrNameLst>
                                          <p:attrName>style.visibility</p:attrName>
                                        </p:attrNameLst>
                                      </p:cBhvr>
                                      <p:to>
                                        <p:strVal val="visible"/>
                                      </p:to>
                                    </p:set>
                                    <p:animEffect transition="in" filter="fade">
                                      <p:cBhvr>
                                        <p:cTn id="27" dur="1"/>
                                        <p:tgtEl>
                                          <p:spTgt spid="5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2">
                                            <p:txEl>
                                              <p:pRg st="5" end="5"/>
                                            </p:txEl>
                                          </p:spTgt>
                                        </p:tgtEl>
                                        <p:attrNameLst>
                                          <p:attrName>style.visibility</p:attrName>
                                        </p:attrNameLst>
                                      </p:cBhvr>
                                      <p:to>
                                        <p:strVal val="visible"/>
                                      </p:to>
                                    </p:set>
                                    <p:animEffect transition="in" filter="fade">
                                      <p:cBhvr>
                                        <p:cTn id="32" dur="1"/>
                                        <p:tgtEl>
                                          <p:spTgt spid="5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2">
                                            <p:txEl>
                                              <p:pRg st="6" end="6"/>
                                            </p:txEl>
                                          </p:spTgt>
                                        </p:tgtEl>
                                        <p:attrNameLst>
                                          <p:attrName>style.visibility</p:attrName>
                                        </p:attrNameLst>
                                      </p:cBhvr>
                                      <p:to>
                                        <p:strVal val="visible"/>
                                      </p:to>
                                    </p:set>
                                    <p:animEffect transition="in" filter="fade">
                                      <p:cBhvr>
                                        <p:cTn id="37" dur="1"/>
                                        <p:tgtEl>
                                          <p:spTgt spid="5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73"/>
          <p:cNvPicPr preferRelativeResize="0"/>
          <p:nvPr/>
        </p:nvPicPr>
        <p:blipFill rotWithShape="1">
          <a:blip r:embed="rId3">
            <a:alphaModFix/>
          </a:blip>
          <a:srcRect/>
          <a:stretch/>
        </p:blipFill>
        <p:spPr>
          <a:xfrm>
            <a:off x="636612" y="568184"/>
            <a:ext cx="7747533" cy="4943974"/>
          </a:xfrm>
          <a:prstGeom prst="rect">
            <a:avLst/>
          </a:prstGeom>
          <a:noFill/>
          <a:ln>
            <a:noFill/>
          </a:ln>
        </p:spPr>
      </p:pic>
    </p:spTree>
    <p:extLst>
      <p:ext uri="{BB962C8B-B14F-4D97-AF65-F5344CB8AC3E}">
        <p14:creationId xmlns:p14="http://schemas.microsoft.com/office/powerpoint/2010/main" val="3983318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91"/>
          <p:cNvSpPr txBox="1">
            <a:spLocks noGrp="1"/>
          </p:cNvSpPr>
          <p:nvPr>
            <p:ph type="body" idx="1"/>
          </p:nvPr>
        </p:nvSpPr>
        <p:spPr>
          <a:xfrm>
            <a:off x="446524" y="1559370"/>
            <a:ext cx="8229600" cy="4010400"/>
          </a:xfrm>
          <a:prstGeom prst="rect">
            <a:avLst/>
          </a:prstGeom>
          <a:noFill/>
          <a:ln>
            <a:noFill/>
          </a:ln>
        </p:spPr>
        <p:txBody>
          <a:bodyPr spcFirstLastPara="1" vert="horz" wrap="square" lIns="45575" tIns="45575" rIns="45575" bIns="45575" rtlCol="0" anchor="t" anchorCtr="0">
            <a:noAutofit/>
          </a:bodyPr>
          <a:lstStyle/>
          <a:p>
            <a:pPr marL="342900" indent="-342900">
              <a:spcBef>
                <a:spcPts val="1200"/>
              </a:spcBef>
              <a:buFont typeface="Noto Sans Symbols"/>
              <a:buChar char="➢"/>
            </a:pPr>
            <a:r>
              <a:rPr lang="en-US" dirty="0">
                <a:solidFill>
                  <a:schemeClr val="dk1"/>
                </a:solidFill>
              </a:rPr>
              <a:t>Client dignity, voice, and needs</a:t>
            </a:r>
            <a:endParaRPr dirty="0">
              <a:solidFill>
                <a:schemeClr val="dk1"/>
              </a:solidFill>
            </a:endParaRPr>
          </a:p>
          <a:p>
            <a:pPr marL="342900" indent="-342900">
              <a:spcBef>
                <a:spcPts val="1200"/>
              </a:spcBef>
              <a:buFont typeface="Noto Sans Symbols"/>
              <a:buChar char="➢"/>
            </a:pPr>
            <a:r>
              <a:rPr lang="en-US" dirty="0">
                <a:solidFill>
                  <a:schemeClr val="dk1"/>
                </a:solidFill>
              </a:rPr>
              <a:t>Stress reduction</a:t>
            </a:r>
            <a:endParaRPr dirty="0">
              <a:solidFill>
                <a:schemeClr val="dk1"/>
              </a:solidFill>
            </a:endParaRPr>
          </a:p>
          <a:p>
            <a:pPr marL="342900" indent="-342900">
              <a:spcBef>
                <a:spcPts val="1200"/>
              </a:spcBef>
              <a:buFont typeface="Noto Sans Symbols"/>
              <a:buChar char="➢"/>
            </a:pPr>
            <a:r>
              <a:rPr lang="en-US" dirty="0"/>
              <a:t>C</a:t>
            </a:r>
            <a:r>
              <a:rPr lang="en-US" dirty="0">
                <a:solidFill>
                  <a:srgbClr val="000000"/>
                </a:solidFill>
              </a:rPr>
              <a:t>hoice and </a:t>
            </a:r>
            <a:r>
              <a:rPr lang="en-US" dirty="0"/>
              <a:t>autonomy</a:t>
            </a:r>
            <a:endParaRPr dirty="0"/>
          </a:p>
          <a:p>
            <a:pPr marL="342900" indent="-342900">
              <a:spcBef>
                <a:spcPts val="1200"/>
              </a:spcBef>
              <a:buFont typeface="Noto Sans Symbols"/>
              <a:buChar char="➢"/>
            </a:pPr>
            <a:r>
              <a:rPr lang="en-US" dirty="0"/>
              <a:t>Food in support of </a:t>
            </a:r>
            <a:r>
              <a:rPr lang="en-US" dirty="0">
                <a:solidFill>
                  <a:srgbClr val="000000"/>
                </a:solidFill>
              </a:rPr>
              <a:t>mental and physical health</a:t>
            </a:r>
            <a:r>
              <a:rPr lang="en-US" dirty="0"/>
              <a:t>, </a:t>
            </a:r>
            <a:r>
              <a:rPr lang="en-US" dirty="0">
                <a:solidFill>
                  <a:srgbClr val="000000"/>
                </a:solidFill>
              </a:rPr>
              <a:t>cognitive development</a:t>
            </a:r>
            <a:endParaRPr dirty="0"/>
          </a:p>
          <a:p>
            <a:pPr marL="342900" indent="-342900">
              <a:spcBef>
                <a:spcPts val="1200"/>
              </a:spcBef>
              <a:buFont typeface="Noto Sans Symbols"/>
              <a:buChar char="➢"/>
            </a:pPr>
            <a:r>
              <a:rPr lang="en-US" dirty="0">
                <a:solidFill>
                  <a:schemeClr val="dk1"/>
                </a:solidFill>
              </a:rPr>
              <a:t>Culturally-relevant, realistic, actionable, and accessible resources and tools</a:t>
            </a:r>
            <a:endParaRPr dirty="0">
              <a:solidFill>
                <a:srgbClr val="000000"/>
              </a:solidFill>
            </a:endParaRPr>
          </a:p>
          <a:p>
            <a:pPr marL="342900" indent="-342900">
              <a:spcBef>
                <a:spcPts val="1200"/>
              </a:spcBef>
              <a:buClr>
                <a:schemeClr val="dk2"/>
              </a:buClr>
              <a:buFont typeface="Noto Sans Symbols"/>
              <a:buChar char="➢"/>
            </a:pPr>
            <a:r>
              <a:rPr lang="en-US" dirty="0">
                <a:solidFill>
                  <a:schemeClr val="dk1"/>
                </a:solidFill>
              </a:rPr>
              <a:t>Leveling of power dynamics in interactions</a:t>
            </a:r>
            <a:endParaRPr dirty="0">
              <a:solidFill>
                <a:schemeClr val="dk1"/>
              </a:solidFill>
            </a:endParaRPr>
          </a:p>
          <a:p>
            <a:pPr marL="342900" indent="0">
              <a:spcBef>
                <a:spcPts val="1200"/>
              </a:spcBef>
              <a:buNone/>
            </a:pPr>
            <a:r>
              <a:rPr lang="en-US" sz="1400" dirty="0">
                <a:solidFill>
                  <a:schemeClr val="dk1"/>
                </a:solidFill>
              </a:rPr>
              <a:t>(adapted from SAMHSA’s Principles of Trauma Informed Care)</a:t>
            </a:r>
            <a:endParaRPr sz="1400" dirty="0">
              <a:solidFill>
                <a:schemeClr val="dk1"/>
              </a:solidFill>
            </a:endParaRPr>
          </a:p>
          <a:p>
            <a:pPr marL="0" indent="0">
              <a:spcBef>
                <a:spcPts val="1200"/>
              </a:spcBef>
              <a:spcAft>
                <a:spcPts val="1200"/>
              </a:spcAft>
              <a:buNone/>
            </a:pPr>
            <a:endParaRPr dirty="0">
              <a:solidFill>
                <a:srgbClr val="000000"/>
              </a:solidFill>
            </a:endParaRPr>
          </a:p>
        </p:txBody>
      </p:sp>
      <p:sp>
        <p:nvSpPr>
          <p:cNvPr id="539" name="Google Shape;539;p91"/>
          <p:cNvSpPr txBox="1">
            <a:spLocks noGrp="1"/>
          </p:cNvSpPr>
          <p:nvPr>
            <p:ph type="title"/>
          </p:nvPr>
        </p:nvSpPr>
        <p:spPr>
          <a:xfrm>
            <a:off x="446524" y="1108470"/>
            <a:ext cx="8229600" cy="450900"/>
          </a:xfrm>
          <a:prstGeom prst="rect">
            <a:avLst/>
          </a:prstGeom>
          <a:noFill/>
          <a:ln>
            <a:noFill/>
          </a:ln>
        </p:spPr>
        <p:txBody>
          <a:bodyPr spcFirstLastPara="1" vert="horz" wrap="square" lIns="0" tIns="0" rIns="0" bIns="0" rtlCol="0" anchor="ctr" anchorCtr="0">
            <a:noAutofit/>
          </a:bodyPr>
          <a:lstStyle/>
          <a:p>
            <a:r>
              <a:rPr lang="en-US"/>
              <a:t>Prioritize</a:t>
            </a:r>
            <a:endParaRPr/>
          </a:p>
        </p:txBody>
      </p:sp>
    </p:spTree>
    <p:extLst>
      <p:ext uri="{BB962C8B-B14F-4D97-AF65-F5344CB8AC3E}">
        <p14:creationId xmlns:p14="http://schemas.microsoft.com/office/powerpoint/2010/main" val="33572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animEffect transition="in" filter="fade">
                                      <p:cBhvr>
                                        <p:cTn id="7" dur="1"/>
                                        <p:tgtEl>
                                          <p:spTgt spid="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8">
                                            <p:txEl>
                                              <p:pRg st="1" end="1"/>
                                            </p:txEl>
                                          </p:spTgt>
                                        </p:tgtEl>
                                        <p:attrNameLst>
                                          <p:attrName>style.visibility</p:attrName>
                                        </p:attrNameLst>
                                      </p:cBhvr>
                                      <p:to>
                                        <p:strVal val="visible"/>
                                      </p:to>
                                    </p:set>
                                    <p:animEffect transition="in" filter="fade">
                                      <p:cBhvr>
                                        <p:cTn id="12" dur="1"/>
                                        <p:tgtEl>
                                          <p:spTgt spid="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8">
                                            <p:txEl>
                                              <p:pRg st="2" end="2"/>
                                            </p:txEl>
                                          </p:spTgt>
                                        </p:tgtEl>
                                        <p:attrNameLst>
                                          <p:attrName>style.visibility</p:attrName>
                                        </p:attrNameLst>
                                      </p:cBhvr>
                                      <p:to>
                                        <p:strVal val="visible"/>
                                      </p:to>
                                    </p:set>
                                    <p:animEffect transition="in" filter="fade">
                                      <p:cBhvr>
                                        <p:cTn id="17" dur="1"/>
                                        <p:tgtEl>
                                          <p:spTgt spid="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xEl>
                                              <p:pRg st="3" end="3"/>
                                            </p:txEl>
                                          </p:spTgt>
                                        </p:tgtEl>
                                        <p:attrNameLst>
                                          <p:attrName>style.visibility</p:attrName>
                                        </p:attrNameLst>
                                      </p:cBhvr>
                                      <p:to>
                                        <p:strVal val="visible"/>
                                      </p:to>
                                    </p:set>
                                    <p:animEffect transition="in" filter="fade">
                                      <p:cBhvr>
                                        <p:cTn id="22" dur="1"/>
                                        <p:tgtEl>
                                          <p:spTgt spid="5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8">
                                            <p:txEl>
                                              <p:pRg st="4" end="4"/>
                                            </p:txEl>
                                          </p:spTgt>
                                        </p:tgtEl>
                                        <p:attrNameLst>
                                          <p:attrName>style.visibility</p:attrName>
                                        </p:attrNameLst>
                                      </p:cBhvr>
                                      <p:to>
                                        <p:strVal val="visible"/>
                                      </p:to>
                                    </p:set>
                                    <p:animEffect transition="in" filter="fade">
                                      <p:cBhvr>
                                        <p:cTn id="27" dur="1"/>
                                        <p:tgtEl>
                                          <p:spTgt spid="5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8">
                                            <p:txEl>
                                              <p:pRg st="5" end="5"/>
                                            </p:txEl>
                                          </p:spTgt>
                                        </p:tgtEl>
                                        <p:attrNameLst>
                                          <p:attrName>style.visibility</p:attrName>
                                        </p:attrNameLst>
                                      </p:cBhvr>
                                      <p:to>
                                        <p:strVal val="visible"/>
                                      </p:to>
                                    </p:set>
                                    <p:animEffect transition="in" filter="fade">
                                      <p:cBhvr>
                                        <p:cTn id="32" dur="1"/>
                                        <p:tgtEl>
                                          <p:spTgt spid="5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8">
                                            <p:txEl>
                                              <p:pRg st="6" end="6"/>
                                            </p:txEl>
                                          </p:spTgt>
                                        </p:tgtEl>
                                        <p:attrNameLst>
                                          <p:attrName>style.visibility</p:attrName>
                                        </p:attrNameLst>
                                      </p:cBhvr>
                                      <p:to>
                                        <p:strVal val="visible"/>
                                      </p:to>
                                    </p:set>
                                    <p:animEffect transition="in" filter="fade">
                                      <p:cBhvr>
                                        <p:cTn id="37" dur="1"/>
                                        <p:tgtEl>
                                          <p:spTgt spid="5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2"/>
          <p:cNvSpPr txBox="1">
            <a:spLocks noGrp="1"/>
          </p:cNvSpPr>
          <p:nvPr>
            <p:ph type="body" idx="1"/>
          </p:nvPr>
        </p:nvSpPr>
        <p:spPr>
          <a:xfrm>
            <a:off x="448130" y="1866936"/>
            <a:ext cx="4392385" cy="3852600"/>
          </a:xfrm>
          <a:prstGeom prst="rect">
            <a:avLst/>
          </a:prstGeom>
          <a:noFill/>
          <a:ln>
            <a:noFill/>
          </a:ln>
        </p:spPr>
        <p:txBody>
          <a:bodyPr spcFirstLastPara="1" vert="horz" wrap="square" lIns="0" tIns="0" rIns="0" bIns="0" rtlCol="0" anchor="t" anchorCtr="0">
            <a:noAutofit/>
          </a:bodyPr>
          <a:lstStyle/>
          <a:p>
            <a:pPr marL="342900" indent="-342900">
              <a:lnSpc>
                <a:spcPct val="150000"/>
              </a:lnSpc>
              <a:spcBef>
                <a:spcPts val="0"/>
              </a:spcBef>
              <a:buSzPts val="2400"/>
              <a:buFont typeface="Noto Sans Symbols"/>
              <a:buChar char="➢"/>
            </a:pPr>
            <a:r>
              <a:rPr lang="en-US" sz="2000">
                <a:solidFill>
                  <a:srgbClr val="760048"/>
                </a:solidFill>
              </a:rPr>
              <a:t>Unreliability and unpredictability of meals</a:t>
            </a:r>
            <a:endParaRPr sz="2000">
              <a:solidFill>
                <a:srgbClr val="760048"/>
              </a:solidFill>
            </a:endParaRPr>
          </a:p>
          <a:p>
            <a:pPr marL="342900" indent="-342900">
              <a:lnSpc>
                <a:spcPct val="150000"/>
              </a:lnSpc>
              <a:spcBef>
                <a:spcPts val="0"/>
              </a:spcBef>
              <a:buSzPts val="2400"/>
              <a:buFont typeface="Noto Sans Symbols"/>
              <a:buChar char="➢"/>
            </a:pPr>
            <a:r>
              <a:rPr lang="en-US" sz="2000">
                <a:solidFill>
                  <a:srgbClr val="000000"/>
                </a:solidFill>
              </a:rPr>
              <a:t>Loss of autonomy around food choices</a:t>
            </a:r>
            <a:endParaRPr/>
          </a:p>
          <a:p>
            <a:pPr marL="342900" indent="-342900">
              <a:lnSpc>
                <a:spcPct val="150000"/>
              </a:lnSpc>
              <a:spcBef>
                <a:spcPts val="0"/>
              </a:spcBef>
              <a:buSzPts val="2400"/>
              <a:buFont typeface="Noto Sans Symbols"/>
              <a:buChar char="➢"/>
            </a:pPr>
            <a:r>
              <a:rPr lang="en-US" sz="2000">
                <a:solidFill>
                  <a:srgbClr val="000000"/>
                </a:solidFill>
              </a:rPr>
              <a:t>Shame, </a:t>
            </a:r>
            <a:r>
              <a:rPr lang="en-US" sz="2000"/>
              <a:t>bias, </a:t>
            </a:r>
            <a:r>
              <a:rPr lang="en-US" sz="2000">
                <a:solidFill>
                  <a:srgbClr val="000000"/>
                </a:solidFill>
              </a:rPr>
              <a:t>stigma of food </a:t>
            </a:r>
            <a:r>
              <a:rPr lang="en-US" sz="2000"/>
              <a:t>assistance</a:t>
            </a:r>
            <a:endParaRPr sz="2000">
              <a:solidFill>
                <a:srgbClr val="000000"/>
              </a:solidFill>
            </a:endParaRPr>
          </a:p>
          <a:p>
            <a:pPr marL="342900" indent="-342900">
              <a:lnSpc>
                <a:spcPct val="150000"/>
              </a:lnSpc>
              <a:spcBef>
                <a:spcPts val="0"/>
              </a:spcBef>
              <a:buSzPts val="2400"/>
              <a:buFont typeface="Noto Sans Symbols"/>
              <a:buChar char="➢"/>
            </a:pPr>
            <a:r>
              <a:rPr lang="en-US" sz="2000"/>
              <a:t>Restriction and Control</a:t>
            </a:r>
            <a:endParaRPr sz="2000">
              <a:solidFill>
                <a:srgbClr val="000000"/>
              </a:solidFill>
            </a:endParaRPr>
          </a:p>
          <a:p>
            <a:pPr marL="0" indent="0">
              <a:lnSpc>
                <a:spcPct val="150000"/>
              </a:lnSpc>
              <a:spcBef>
                <a:spcPts val="0"/>
              </a:spcBef>
              <a:buSzPts val="1700"/>
              <a:buNone/>
            </a:pPr>
            <a:endParaRPr sz="2000">
              <a:solidFill>
                <a:srgbClr val="000000"/>
              </a:solidFill>
            </a:endParaRPr>
          </a:p>
        </p:txBody>
      </p:sp>
      <p:sp>
        <p:nvSpPr>
          <p:cNvPr id="545" name="Google Shape;545;p92"/>
          <p:cNvSpPr txBox="1">
            <a:spLocks noGrp="1"/>
          </p:cNvSpPr>
          <p:nvPr>
            <p:ph type="title"/>
          </p:nvPr>
        </p:nvSpPr>
        <p:spPr>
          <a:xfrm>
            <a:off x="446524" y="1108470"/>
            <a:ext cx="8229600" cy="450902"/>
          </a:xfrm>
          <a:prstGeom prst="rect">
            <a:avLst/>
          </a:prstGeom>
          <a:noFill/>
          <a:ln>
            <a:noFill/>
          </a:ln>
        </p:spPr>
        <p:txBody>
          <a:bodyPr spcFirstLastPara="1" vert="horz" wrap="square" lIns="35600" tIns="35600" rIns="35600" bIns="35600" rtlCol="0" anchor="ctr" anchorCtr="0">
            <a:noAutofit/>
          </a:bodyPr>
          <a:lstStyle/>
          <a:p>
            <a:pPr>
              <a:buClr>
                <a:srgbClr val="000000"/>
              </a:buClr>
            </a:pPr>
            <a:r>
              <a:rPr lang="en-US"/>
              <a:t>Trauma around Food </a:t>
            </a:r>
            <a:r>
              <a:rPr lang="en-US" sz="2400"/>
              <a:t>(common with food insecurity)</a:t>
            </a:r>
            <a:endParaRPr sz="2400"/>
          </a:p>
        </p:txBody>
      </p:sp>
      <p:sp>
        <p:nvSpPr>
          <p:cNvPr id="546" name="Google Shape;546;p92"/>
          <p:cNvSpPr txBox="1">
            <a:spLocks noGrp="1"/>
          </p:cNvSpPr>
          <p:nvPr>
            <p:ph type="body" idx="4294967295"/>
          </p:nvPr>
        </p:nvSpPr>
        <p:spPr>
          <a:xfrm>
            <a:off x="4903788" y="1860550"/>
            <a:ext cx="4240212" cy="3714750"/>
          </a:xfrm>
          <a:prstGeom prst="rect">
            <a:avLst/>
          </a:prstGeom>
          <a:noFill/>
          <a:ln>
            <a:noFill/>
          </a:ln>
        </p:spPr>
        <p:txBody>
          <a:bodyPr spcFirstLastPara="1" vert="horz" wrap="square" lIns="0" tIns="0" rIns="0" bIns="0" rtlCol="0" anchor="t" anchorCtr="0">
            <a:noAutofit/>
          </a:bodyPr>
          <a:lstStyle/>
          <a:p>
            <a:pPr marL="342900" indent="-317500">
              <a:lnSpc>
                <a:spcPct val="150000"/>
              </a:lnSpc>
              <a:spcBef>
                <a:spcPts val="0"/>
              </a:spcBef>
              <a:buClr>
                <a:srgbClr val="760048"/>
              </a:buClr>
              <a:buSzPts val="2000"/>
              <a:buFont typeface="Noto Sans Symbols"/>
              <a:buChar char="➢"/>
            </a:pPr>
            <a:r>
              <a:rPr lang="en-US" sz="2000"/>
              <a:t>Fat shaming</a:t>
            </a:r>
            <a:endParaRPr/>
          </a:p>
          <a:p>
            <a:pPr marL="25400" indent="0">
              <a:lnSpc>
                <a:spcPct val="150000"/>
              </a:lnSpc>
              <a:spcBef>
                <a:spcPts val="0"/>
              </a:spcBef>
              <a:buClr>
                <a:srgbClr val="760048"/>
              </a:buClr>
              <a:buSzPts val="2000"/>
              <a:buNone/>
            </a:pPr>
            <a:endParaRPr sz="2000"/>
          </a:p>
          <a:p>
            <a:pPr marL="342900" indent="-342900">
              <a:lnSpc>
                <a:spcPct val="150000"/>
              </a:lnSpc>
              <a:spcBef>
                <a:spcPts val="0"/>
              </a:spcBef>
              <a:buClr>
                <a:srgbClr val="760048"/>
              </a:buClr>
              <a:buSzPts val="2400"/>
              <a:buFont typeface="Noto Sans Symbols"/>
              <a:buChar char="➢"/>
            </a:pPr>
            <a:r>
              <a:rPr lang="en-US" sz="2000">
                <a:solidFill>
                  <a:srgbClr val="000000"/>
                </a:solidFill>
                <a:latin typeface="Lato"/>
                <a:ea typeface="Lato"/>
                <a:cs typeface="Lato"/>
                <a:sym typeface="Lato"/>
              </a:rPr>
              <a:t>Manipulation, punishment or rewarding with food</a:t>
            </a:r>
            <a:endParaRPr sz="2000">
              <a:solidFill>
                <a:srgbClr val="000000"/>
              </a:solidFill>
              <a:latin typeface="Lato"/>
              <a:ea typeface="Lato"/>
              <a:cs typeface="Lato"/>
              <a:sym typeface="Lato"/>
            </a:endParaRPr>
          </a:p>
          <a:p>
            <a:pPr marL="342900" indent="-342900">
              <a:lnSpc>
                <a:spcPct val="150000"/>
              </a:lnSpc>
              <a:spcBef>
                <a:spcPts val="0"/>
              </a:spcBef>
              <a:buClr>
                <a:srgbClr val="760048"/>
              </a:buClr>
              <a:buSzPts val="2400"/>
              <a:buFont typeface="Noto Sans Symbols"/>
              <a:buChar char="➢"/>
            </a:pPr>
            <a:r>
              <a:rPr lang="en-US" sz="2000"/>
              <a:t>Loss of food culture</a:t>
            </a:r>
            <a:endParaRPr sz="2000"/>
          </a:p>
          <a:p>
            <a:pPr marL="342900" indent="-190500">
              <a:lnSpc>
                <a:spcPct val="150000"/>
              </a:lnSpc>
              <a:spcBef>
                <a:spcPts val="0"/>
              </a:spcBef>
              <a:buClr>
                <a:srgbClr val="760048"/>
              </a:buClr>
              <a:buSzPts val="2400"/>
              <a:buNone/>
            </a:pPr>
            <a:endParaRPr sz="2000"/>
          </a:p>
          <a:p>
            <a:pPr marL="342900" indent="-342900">
              <a:lnSpc>
                <a:spcPct val="150000"/>
              </a:lnSpc>
              <a:spcBef>
                <a:spcPts val="0"/>
              </a:spcBef>
              <a:buClr>
                <a:srgbClr val="760048"/>
              </a:buClr>
              <a:buSzPts val="2400"/>
              <a:buFont typeface="Noto Sans Symbols"/>
              <a:buChar char="➢"/>
            </a:pPr>
            <a:r>
              <a:rPr lang="en-US" sz="2000"/>
              <a:t>Food as a tool of oppression</a:t>
            </a:r>
            <a:endParaRPr sz="2000">
              <a:solidFill>
                <a:srgbClr val="000000"/>
              </a:solidFill>
              <a:latin typeface="Lato"/>
              <a:ea typeface="Lato"/>
              <a:cs typeface="Lato"/>
              <a:sym typeface="Lato"/>
            </a:endParaRPr>
          </a:p>
        </p:txBody>
      </p:sp>
    </p:spTree>
    <p:extLst>
      <p:ext uri="{BB962C8B-B14F-4D97-AF65-F5344CB8AC3E}">
        <p14:creationId xmlns:p14="http://schemas.microsoft.com/office/powerpoint/2010/main" val="350173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6">
                                            <p:txEl>
                                              <p:pRg st="0" end="0"/>
                                            </p:txEl>
                                          </p:spTgt>
                                        </p:tgtEl>
                                        <p:attrNameLst>
                                          <p:attrName>style.visibility</p:attrName>
                                        </p:attrNameLst>
                                      </p:cBhvr>
                                      <p:to>
                                        <p:strVal val="visible"/>
                                      </p:to>
                                    </p:set>
                                    <p:animEffect transition="in" filter="fade">
                                      <p:cBhvr>
                                        <p:cTn id="23" dur="1000"/>
                                        <p:tgtEl>
                                          <p:spTgt spid="54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46">
                                            <p:txEl>
                                              <p:pRg st="2" end="2"/>
                                            </p:txEl>
                                          </p:spTgt>
                                        </p:tgtEl>
                                        <p:attrNameLst>
                                          <p:attrName>style.visibility</p:attrName>
                                        </p:attrNameLst>
                                      </p:cBhvr>
                                      <p:to>
                                        <p:strVal val="visible"/>
                                      </p:to>
                                    </p:set>
                                    <p:animEffect transition="in" filter="fade">
                                      <p:cBhvr>
                                        <p:cTn id="28" dur="1000"/>
                                        <p:tgtEl>
                                          <p:spTgt spid="54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46">
                                            <p:txEl>
                                              <p:pRg st="3" end="3"/>
                                            </p:txEl>
                                          </p:spTgt>
                                        </p:tgtEl>
                                        <p:attrNameLst>
                                          <p:attrName>style.visibility</p:attrName>
                                        </p:attrNameLst>
                                      </p:cBhvr>
                                      <p:to>
                                        <p:strVal val="visible"/>
                                      </p:to>
                                    </p:set>
                                    <p:animEffect transition="in" filter="fade">
                                      <p:cBhvr>
                                        <p:cTn id="33" dur="1000"/>
                                        <p:tgtEl>
                                          <p:spTgt spid="54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46">
                                            <p:txEl>
                                              <p:pRg st="5" end="5"/>
                                            </p:txEl>
                                          </p:spTgt>
                                        </p:tgtEl>
                                        <p:attrNameLst>
                                          <p:attrName>style.visibility</p:attrName>
                                        </p:attrNameLst>
                                      </p:cBhvr>
                                      <p:to>
                                        <p:strVal val="visible"/>
                                      </p:to>
                                    </p:set>
                                    <p:animEffect transition="in" filter="fade">
                                      <p:cBhvr>
                                        <p:cTn id="38" dur="1000"/>
                                        <p:tgtEl>
                                          <p:spTgt spid="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93"/>
          <p:cNvSpPr txBox="1">
            <a:spLocks noGrp="1"/>
          </p:cNvSpPr>
          <p:nvPr>
            <p:ph type="title"/>
          </p:nvPr>
        </p:nvSpPr>
        <p:spPr>
          <a:xfrm>
            <a:off x="505517" y="2838043"/>
            <a:ext cx="8229600" cy="1131300"/>
          </a:xfrm>
          <a:prstGeom prst="rect">
            <a:avLst/>
          </a:prstGeom>
          <a:noFill/>
          <a:ln>
            <a:noFill/>
          </a:ln>
        </p:spPr>
        <p:txBody>
          <a:bodyPr spcFirstLastPara="1" vert="horz" wrap="square" lIns="45575" tIns="45575" rIns="45575" bIns="45575" rtlCol="0" anchor="ctr" anchorCtr="0">
            <a:noAutofit/>
          </a:bodyPr>
          <a:lstStyle/>
          <a:p>
            <a:r>
              <a:rPr lang="en-US"/>
              <a:t>Resilience-Building and Healing-Centered Strategies</a:t>
            </a:r>
            <a:endParaRPr/>
          </a:p>
        </p:txBody>
      </p:sp>
    </p:spTree>
    <p:extLst>
      <p:ext uri="{BB962C8B-B14F-4D97-AF65-F5344CB8AC3E}">
        <p14:creationId xmlns:p14="http://schemas.microsoft.com/office/powerpoint/2010/main" val="393187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94"/>
          <p:cNvSpPr txBox="1">
            <a:spLocks noGrp="1"/>
          </p:cNvSpPr>
          <p:nvPr>
            <p:ph type="title"/>
          </p:nvPr>
        </p:nvSpPr>
        <p:spPr>
          <a:xfrm>
            <a:off x="505517" y="4098969"/>
            <a:ext cx="8229600" cy="1131300"/>
          </a:xfrm>
          <a:prstGeom prst="rect">
            <a:avLst/>
          </a:prstGeom>
          <a:noFill/>
          <a:ln>
            <a:noFill/>
          </a:ln>
        </p:spPr>
        <p:txBody>
          <a:bodyPr spcFirstLastPara="1" vert="horz" wrap="square" lIns="45575" tIns="45575" rIns="45575" bIns="45575" rtlCol="0" anchor="ctr" anchorCtr="0">
            <a:noAutofit/>
          </a:bodyPr>
          <a:lstStyle/>
          <a:p>
            <a:r>
              <a:rPr lang="en-US"/>
              <a:t>I’m nourished. I’m seen.</a:t>
            </a:r>
            <a:br>
              <a:rPr lang="en-US"/>
            </a:br>
            <a:r>
              <a:rPr lang="en-US"/>
              <a:t>I’m heard. I matter.</a:t>
            </a:r>
            <a:endParaRPr/>
          </a:p>
        </p:txBody>
      </p:sp>
      <p:pic>
        <p:nvPicPr>
          <p:cNvPr id="557" name="Google Shape;557;p94" descr="npp-blueman-white@2x.png"/>
          <p:cNvPicPr preferRelativeResize="0"/>
          <p:nvPr/>
        </p:nvPicPr>
        <p:blipFill rotWithShape="1">
          <a:blip r:embed="rId3">
            <a:alphaModFix/>
          </a:blip>
          <a:srcRect/>
          <a:stretch/>
        </p:blipFill>
        <p:spPr>
          <a:xfrm>
            <a:off x="3292928" y="1501316"/>
            <a:ext cx="2540000" cy="2540000"/>
          </a:xfrm>
          <a:prstGeom prst="rect">
            <a:avLst/>
          </a:prstGeom>
          <a:noFill/>
          <a:ln>
            <a:noFill/>
          </a:ln>
        </p:spPr>
      </p:pic>
    </p:spTree>
    <p:extLst>
      <p:ext uri="{BB962C8B-B14F-4D97-AF65-F5344CB8AC3E}">
        <p14:creationId xmlns:p14="http://schemas.microsoft.com/office/powerpoint/2010/main" val="19299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95"/>
          <p:cNvSpPr/>
          <p:nvPr/>
        </p:nvSpPr>
        <p:spPr>
          <a:xfrm>
            <a:off x="2387600" y="1200150"/>
            <a:ext cx="4394100" cy="4394100"/>
          </a:xfrm>
          <a:prstGeom prst="ellipse">
            <a:avLst/>
          </a:prstGeom>
          <a:noFill/>
          <a:ln w="9525" cap="flat" cmpd="sng">
            <a:solidFill>
              <a:srgbClr val="760048"/>
            </a:solidFill>
            <a:prstDash val="dash"/>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564" name="Google Shape;564;p95" descr="blue-person-holding-groceries.png"/>
          <p:cNvPicPr preferRelativeResize="0"/>
          <p:nvPr/>
        </p:nvPicPr>
        <p:blipFill rotWithShape="1">
          <a:blip r:embed="rId3">
            <a:alphaModFix/>
          </a:blip>
          <a:srcRect/>
          <a:stretch/>
        </p:blipFill>
        <p:spPr>
          <a:xfrm>
            <a:off x="3505200" y="2063750"/>
            <a:ext cx="2173574" cy="2286000"/>
          </a:xfrm>
          <a:prstGeom prst="rect">
            <a:avLst/>
          </a:prstGeom>
          <a:noFill/>
          <a:ln>
            <a:noFill/>
          </a:ln>
        </p:spPr>
      </p:pic>
      <p:pic>
        <p:nvPicPr>
          <p:cNvPr id="565" name="Google Shape;565;p95" descr="Cultural-Accomendations.png"/>
          <p:cNvPicPr preferRelativeResize="0"/>
          <p:nvPr/>
        </p:nvPicPr>
        <p:blipFill rotWithShape="1">
          <a:blip r:embed="rId4">
            <a:alphaModFix/>
          </a:blip>
          <a:srcRect/>
          <a:stretch/>
        </p:blipFill>
        <p:spPr>
          <a:xfrm>
            <a:off x="4127500" y="975178"/>
            <a:ext cx="914400" cy="914400"/>
          </a:xfrm>
          <a:prstGeom prst="rect">
            <a:avLst/>
          </a:prstGeom>
          <a:solidFill>
            <a:schemeClr val="lt1"/>
          </a:solidFill>
          <a:ln>
            <a:noFill/>
          </a:ln>
        </p:spPr>
      </p:pic>
      <p:pic>
        <p:nvPicPr>
          <p:cNvPr id="566" name="Google Shape;566;p95" descr="Environmental-Nudges.png"/>
          <p:cNvPicPr preferRelativeResize="0"/>
          <p:nvPr/>
        </p:nvPicPr>
        <p:blipFill rotWithShape="1">
          <a:blip r:embed="rId5">
            <a:alphaModFix/>
          </a:blip>
          <a:srcRect/>
          <a:stretch/>
        </p:blipFill>
        <p:spPr>
          <a:xfrm>
            <a:off x="2095500" y="2089150"/>
            <a:ext cx="914400" cy="914400"/>
          </a:xfrm>
          <a:prstGeom prst="rect">
            <a:avLst/>
          </a:prstGeom>
          <a:solidFill>
            <a:schemeClr val="lt1"/>
          </a:solidFill>
          <a:ln>
            <a:noFill/>
          </a:ln>
        </p:spPr>
      </p:pic>
      <p:pic>
        <p:nvPicPr>
          <p:cNvPr id="567" name="Google Shape;567;p95" descr="Nutrition Education.png"/>
          <p:cNvPicPr preferRelativeResize="0"/>
          <p:nvPr/>
        </p:nvPicPr>
        <p:blipFill rotWithShape="1">
          <a:blip r:embed="rId6">
            <a:alphaModFix/>
          </a:blip>
          <a:srcRect/>
          <a:stretch/>
        </p:blipFill>
        <p:spPr>
          <a:xfrm>
            <a:off x="2095500" y="3981450"/>
            <a:ext cx="914400" cy="914400"/>
          </a:xfrm>
          <a:prstGeom prst="rect">
            <a:avLst/>
          </a:prstGeom>
          <a:solidFill>
            <a:schemeClr val="lt1"/>
          </a:solidFill>
          <a:ln>
            <a:noFill/>
          </a:ln>
        </p:spPr>
      </p:pic>
      <p:pic>
        <p:nvPicPr>
          <p:cNvPr id="568" name="Google Shape;568;p95" descr="Nutrition goals and Pantry plans.png"/>
          <p:cNvPicPr preferRelativeResize="0"/>
          <p:nvPr/>
        </p:nvPicPr>
        <p:blipFill rotWithShape="1">
          <a:blip r:embed="rId7">
            <a:alphaModFix/>
          </a:blip>
          <a:srcRect/>
          <a:stretch/>
        </p:blipFill>
        <p:spPr>
          <a:xfrm>
            <a:off x="4127500" y="4946650"/>
            <a:ext cx="914400" cy="914400"/>
          </a:xfrm>
          <a:prstGeom prst="rect">
            <a:avLst/>
          </a:prstGeom>
          <a:solidFill>
            <a:schemeClr val="lt1"/>
          </a:solidFill>
          <a:ln>
            <a:noFill/>
          </a:ln>
        </p:spPr>
      </p:pic>
      <p:pic>
        <p:nvPicPr>
          <p:cNvPr id="569" name="Google Shape;569;p95" descr="Partnership-&amp;-Resources.png"/>
          <p:cNvPicPr preferRelativeResize="0"/>
          <p:nvPr/>
        </p:nvPicPr>
        <p:blipFill rotWithShape="1">
          <a:blip r:embed="rId8">
            <a:alphaModFix/>
          </a:blip>
          <a:srcRect/>
          <a:stretch/>
        </p:blipFill>
        <p:spPr>
          <a:xfrm>
            <a:off x="6159500" y="2089150"/>
            <a:ext cx="914400" cy="914400"/>
          </a:xfrm>
          <a:prstGeom prst="rect">
            <a:avLst/>
          </a:prstGeom>
          <a:solidFill>
            <a:schemeClr val="lt1"/>
          </a:solidFill>
          <a:ln>
            <a:noFill/>
          </a:ln>
        </p:spPr>
      </p:pic>
      <p:pic>
        <p:nvPicPr>
          <p:cNvPr id="570" name="Google Shape;570;p95" descr="Inventory and Purchasing.png"/>
          <p:cNvPicPr preferRelativeResize="0"/>
          <p:nvPr/>
        </p:nvPicPr>
        <p:blipFill rotWithShape="1">
          <a:blip r:embed="rId9">
            <a:alphaModFix/>
          </a:blip>
          <a:srcRect/>
          <a:stretch/>
        </p:blipFill>
        <p:spPr>
          <a:xfrm>
            <a:off x="6150429" y="3930650"/>
            <a:ext cx="914400" cy="914400"/>
          </a:xfrm>
          <a:prstGeom prst="rect">
            <a:avLst/>
          </a:prstGeom>
          <a:solidFill>
            <a:schemeClr val="lt1"/>
          </a:solidFill>
          <a:ln>
            <a:noFill/>
          </a:ln>
        </p:spPr>
      </p:pic>
      <p:sp>
        <p:nvSpPr>
          <p:cNvPr id="571" name="Google Shape;571;p95"/>
          <p:cNvSpPr/>
          <p:nvPr/>
        </p:nvSpPr>
        <p:spPr>
          <a:xfrm>
            <a:off x="1" y="2256918"/>
            <a:ext cx="1965900" cy="666900"/>
          </a:xfrm>
          <a:prstGeom prst="rect">
            <a:avLst/>
          </a:prstGeom>
          <a:noFill/>
          <a:ln>
            <a:noFill/>
          </a:ln>
        </p:spPr>
        <p:txBody>
          <a:bodyPr spcFirstLastPara="1" wrap="square" lIns="91425" tIns="45700" rIns="91425" bIns="45700" anchor="t" anchorCtr="0">
            <a:noAutofit/>
          </a:bodyPr>
          <a:lstStyle/>
          <a:p>
            <a:pPr algn="r"/>
            <a:r>
              <a:rPr lang="en-US" sz="1400" baseline="30000">
                <a:solidFill>
                  <a:srgbClr val="80A842"/>
                </a:solidFill>
                <a:latin typeface="Lato Black"/>
                <a:ea typeface="Lato Black"/>
                <a:cs typeface="Lato Black"/>
                <a:sym typeface="Lato Black"/>
              </a:rPr>
              <a:t>Environment</a:t>
            </a:r>
            <a:endParaRPr/>
          </a:p>
          <a:p>
            <a:pPr algn="r"/>
            <a:r>
              <a:rPr lang="en-US" sz="1400" baseline="30000">
                <a:solidFill>
                  <a:srgbClr val="000000"/>
                </a:solidFill>
                <a:latin typeface="Lato"/>
                <a:ea typeface="Lato"/>
                <a:cs typeface="Lato"/>
                <a:sym typeface="Lato"/>
              </a:rPr>
              <a:t>Clients are warmly welcomed</a:t>
            </a:r>
            <a:br>
              <a:rPr lang="en-US" sz="1400" baseline="30000">
                <a:solidFill>
                  <a:srgbClr val="000000"/>
                </a:solidFill>
                <a:latin typeface="Lato"/>
                <a:ea typeface="Lato"/>
                <a:cs typeface="Lato"/>
                <a:sym typeface="Lato"/>
              </a:rPr>
            </a:br>
            <a:r>
              <a:rPr lang="en-US" sz="1400" baseline="30000">
                <a:solidFill>
                  <a:srgbClr val="000000"/>
                </a:solidFill>
                <a:latin typeface="Lato"/>
                <a:ea typeface="Lato"/>
                <a:cs typeface="Lato"/>
                <a:sym typeface="Lato"/>
              </a:rPr>
              <a:t>and healthy options are </a:t>
            </a:r>
            <a:br>
              <a:rPr lang="en-US" sz="1400" baseline="30000">
                <a:solidFill>
                  <a:srgbClr val="000000"/>
                </a:solidFill>
                <a:latin typeface="Lato"/>
                <a:ea typeface="Lato"/>
                <a:cs typeface="Lato"/>
                <a:sym typeface="Lato"/>
              </a:rPr>
            </a:br>
            <a:r>
              <a:rPr lang="en-US" sz="1400" baseline="30000">
                <a:solidFill>
                  <a:srgbClr val="000000"/>
                </a:solidFill>
                <a:latin typeface="Lato"/>
                <a:ea typeface="Lato"/>
                <a:cs typeface="Lato"/>
                <a:sym typeface="Lato"/>
              </a:rPr>
              <a:t>easy to access.</a:t>
            </a:r>
            <a:endParaRPr/>
          </a:p>
        </p:txBody>
      </p:sp>
      <p:sp>
        <p:nvSpPr>
          <p:cNvPr id="572" name="Google Shape;572;p95"/>
          <p:cNvSpPr/>
          <p:nvPr/>
        </p:nvSpPr>
        <p:spPr>
          <a:xfrm>
            <a:off x="1739900" y="1067505"/>
            <a:ext cx="2283600" cy="738600"/>
          </a:xfrm>
          <a:prstGeom prst="rect">
            <a:avLst/>
          </a:prstGeom>
          <a:solidFill>
            <a:schemeClr val="lt1"/>
          </a:solidFill>
          <a:ln>
            <a:noFill/>
          </a:ln>
        </p:spPr>
        <p:txBody>
          <a:bodyPr spcFirstLastPara="1" wrap="square" lIns="91425" tIns="45700" rIns="91425" bIns="45700" anchor="t" anchorCtr="0">
            <a:noAutofit/>
          </a:bodyPr>
          <a:lstStyle/>
          <a:p>
            <a:pPr algn="r"/>
            <a:r>
              <a:rPr lang="en-US" sz="1400" baseline="30000">
                <a:solidFill>
                  <a:srgbClr val="760048"/>
                </a:solidFill>
                <a:latin typeface="Lato Black"/>
                <a:ea typeface="Lato Black"/>
                <a:cs typeface="Lato Black"/>
                <a:sym typeface="Lato Black"/>
              </a:rPr>
              <a:t>Cultural &amp; Dietary</a:t>
            </a:r>
            <a:r>
              <a:rPr lang="en-US" sz="1400">
                <a:solidFill>
                  <a:srgbClr val="760048"/>
                </a:solidFill>
                <a:latin typeface="Lato Black"/>
                <a:ea typeface="Lato Black"/>
                <a:cs typeface="Lato Black"/>
                <a:sym typeface="Lato Black"/>
              </a:rPr>
              <a:t> </a:t>
            </a:r>
            <a:r>
              <a:rPr lang="en-US" sz="1400" baseline="30000">
                <a:solidFill>
                  <a:srgbClr val="760048"/>
                </a:solidFill>
                <a:latin typeface="Lato Black"/>
                <a:ea typeface="Lato Black"/>
                <a:cs typeface="Lato Black"/>
                <a:sym typeface="Lato Black"/>
              </a:rPr>
              <a:t>Accommodations</a:t>
            </a:r>
            <a:endParaRPr sz="1400">
              <a:solidFill>
                <a:srgbClr val="760048"/>
              </a:solidFill>
              <a:latin typeface="Lato Black"/>
              <a:ea typeface="Lato Black"/>
              <a:cs typeface="Lato Black"/>
              <a:sym typeface="Lato Black"/>
            </a:endParaRPr>
          </a:p>
          <a:p>
            <a:pPr algn="r"/>
            <a:r>
              <a:rPr lang="en-US" sz="1400" baseline="30000">
                <a:solidFill>
                  <a:srgbClr val="000000"/>
                </a:solidFill>
                <a:latin typeface="Lato"/>
                <a:ea typeface="Lato"/>
                <a:cs typeface="Lato"/>
                <a:sym typeface="Lato"/>
              </a:rPr>
              <a:t>People of different backgrounds have access to food and information that fits their preferences and health needs.</a:t>
            </a:r>
            <a:endParaRPr/>
          </a:p>
        </p:txBody>
      </p:sp>
      <p:sp>
        <p:nvSpPr>
          <p:cNvPr id="573" name="Google Shape;573;p95"/>
          <p:cNvSpPr/>
          <p:nvPr/>
        </p:nvSpPr>
        <p:spPr>
          <a:xfrm>
            <a:off x="0" y="4060318"/>
            <a:ext cx="1965900" cy="738600"/>
          </a:xfrm>
          <a:prstGeom prst="rect">
            <a:avLst/>
          </a:prstGeom>
          <a:noFill/>
          <a:ln>
            <a:noFill/>
          </a:ln>
        </p:spPr>
        <p:txBody>
          <a:bodyPr spcFirstLastPara="1" wrap="square" lIns="91425" tIns="45700" rIns="91425" bIns="45700" anchor="t" anchorCtr="0">
            <a:noAutofit/>
          </a:bodyPr>
          <a:lstStyle/>
          <a:p>
            <a:pPr algn="r"/>
            <a:r>
              <a:rPr lang="en-US" sz="1400" baseline="30000">
                <a:solidFill>
                  <a:srgbClr val="ED6F23"/>
                </a:solidFill>
                <a:latin typeface="Lato Black"/>
                <a:ea typeface="Lato Black"/>
                <a:cs typeface="Lato Black"/>
                <a:sym typeface="Lato Black"/>
              </a:rPr>
              <a:t>Nutrition</a:t>
            </a:r>
            <a:r>
              <a:rPr lang="en-US" sz="1400">
                <a:solidFill>
                  <a:srgbClr val="ED6F23"/>
                </a:solidFill>
                <a:latin typeface="Lato Black"/>
                <a:ea typeface="Lato Black"/>
                <a:cs typeface="Lato Black"/>
                <a:sym typeface="Lato Black"/>
              </a:rPr>
              <a:t> </a:t>
            </a:r>
            <a:r>
              <a:rPr lang="en-US" sz="1400" baseline="30000">
                <a:solidFill>
                  <a:srgbClr val="ED6F23"/>
                </a:solidFill>
                <a:latin typeface="Lato Black"/>
                <a:ea typeface="Lato Black"/>
                <a:cs typeface="Lato Black"/>
                <a:sym typeface="Lato Black"/>
              </a:rPr>
              <a:t>Education</a:t>
            </a:r>
            <a:endParaRPr sz="1400">
              <a:solidFill>
                <a:srgbClr val="ED6F23"/>
              </a:solidFill>
              <a:latin typeface="Lato Black"/>
              <a:ea typeface="Lato Black"/>
              <a:cs typeface="Lato Black"/>
              <a:sym typeface="Lato Black"/>
            </a:endParaRPr>
          </a:p>
          <a:p>
            <a:pPr algn="r"/>
            <a:r>
              <a:rPr lang="en-US" sz="1400" baseline="30000">
                <a:solidFill>
                  <a:srgbClr val="000000"/>
                </a:solidFill>
                <a:latin typeface="Lato"/>
                <a:ea typeface="Lato"/>
                <a:cs typeface="Lato"/>
                <a:sym typeface="Lato"/>
              </a:rPr>
              <a:t>Clients, volunteers, and staff </a:t>
            </a:r>
            <a:br>
              <a:rPr lang="en-US" sz="1400" baseline="30000">
                <a:solidFill>
                  <a:srgbClr val="000000"/>
                </a:solidFill>
                <a:latin typeface="Lato"/>
                <a:ea typeface="Lato"/>
                <a:cs typeface="Lato"/>
                <a:sym typeface="Lato"/>
              </a:rPr>
            </a:br>
            <a:r>
              <a:rPr lang="en-US" sz="1400" baseline="30000">
                <a:solidFill>
                  <a:srgbClr val="000000"/>
                </a:solidFill>
                <a:latin typeface="Lato"/>
                <a:ea typeface="Lato"/>
                <a:cs typeface="Lato"/>
                <a:sym typeface="Lato"/>
              </a:rPr>
              <a:t>have access to nutrition and culinary education.</a:t>
            </a:r>
            <a:endParaRPr/>
          </a:p>
        </p:txBody>
      </p:sp>
      <p:sp>
        <p:nvSpPr>
          <p:cNvPr id="574" name="Google Shape;574;p95"/>
          <p:cNvSpPr/>
          <p:nvPr/>
        </p:nvSpPr>
        <p:spPr>
          <a:xfrm>
            <a:off x="5156200" y="5073650"/>
            <a:ext cx="1965900" cy="810600"/>
          </a:xfrm>
          <a:prstGeom prst="rect">
            <a:avLst/>
          </a:prstGeom>
          <a:solidFill>
            <a:schemeClr val="lt1"/>
          </a:solidFill>
          <a:ln>
            <a:noFill/>
          </a:ln>
        </p:spPr>
        <p:txBody>
          <a:bodyPr spcFirstLastPara="1" wrap="square" lIns="91425" tIns="45700" rIns="91425" bIns="45700" anchor="t" anchorCtr="0">
            <a:noAutofit/>
          </a:bodyPr>
          <a:lstStyle/>
          <a:p>
            <a:r>
              <a:rPr lang="en-US" sz="1400" baseline="30000">
                <a:solidFill>
                  <a:srgbClr val="760048"/>
                </a:solidFill>
                <a:latin typeface="Lato Black"/>
                <a:ea typeface="Lato Black"/>
                <a:cs typeface="Lato Black"/>
                <a:sym typeface="Lato Black"/>
              </a:rPr>
              <a:t>Nutrition Goals &amp; Pantry Plans</a:t>
            </a:r>
            <a:endParaRPr sz="1400">
              <a:solidFill>
                <a:srgbClr val="760048"/>
              </a:solidFill>
              <a:latin typeface="Lato Black"/>
              <a:ea typeface="Lato Black"/>
              <a:cs typeface="Lato Black"/>
              <a:sym typeface="Lato Black"/>
            </a:endParaRPr>
          </a:p>
          <a:p>
            <a:r>
              <a:rPr lang="en-US" sz="1400" baseline="30000">
                <a:solidFill>
                  <a:srgbClr val="000000"/>
                </a:solidFill>
                <a:latin typeface="Lato"/>
                <a:ea typeface="Lato"/>
                <a:cs typeface="Lato"/>
                <a:sym typeface="Lato"/>
              </a:rPr>
              <a:t>Policies and procedures are documented and align with a commitment to dignified, healthy distribution.</a:t>
            </a:r>
            <a:endParaRPr/>
          </a:p>
        </p:txBody>
      </p:sp>
      <p:sp>
        <p:nvSpPr>
          <p:cNvPr id="575" name="Google Shape;575;p95"/>
          <p:cNvSpPr/>
          <p:nvPr/>
        </p:nvSpPr>
        <p:spPr>
          <a:xfrm>
            <a:off x="7178040" y="2235905"/>
            <a:ext cx="1965900" cy="738600"/>
          </a:xfrm>
          <a:prstGeom prst="rect">
            <a:avLst/>
          </a:prstGeom>
          <a:noFill/>
          <a:ln>
            <a:noFill/>
          </a:ln>
        </p:spPr>
        <p:txBody>
          <a:bodyPr spcFirstLastPara="1" wrap="square" lIns="91425" tIns="45700" rIns="91425" bIns="45700" anchor="t" anchorCtr="0">
            <a:noAutofit/>
          </a:bodyPr>
          <a:lstStyle/>
          <a:p>
            <a:r>
              <a:rPr lang="en-US" sz="1400" baseline="30000">
                <a:solidFill>
                  <a:srgbClr val="ED6F23"/>
                </a:solidFill>
                <a:latin typeface="Lato Black"/>
                <a:ea typeface="Lato Black"/>
                <a:cs typeface="Lato Black"/>
                <a:sym typeface="Lato Black"/>
              </a:rPr>
              <a:t>Community</a:t>
            </a:r>
            <a:r>
              <a:rPr lang="en-US" sz="1400">
                <a:solidFill>
                  <a:srgbClr val="ED6F23"/>
                </a:solidFill>
                <a:latin typeface="Lato Black"/>
                <a:ea typeface="Lato Black"/>
                <a:cs typeface="Lato Black"/>
                <a:sym typeface="Lato Black"/>
              </a:rPr>
              <a:t> </a:t>
            </a:r>
            <a:r>
              <a:rPr lang="en-US" sz="1400" baseline="30000">
                <a:solidFill>
                  <a:srgbClr val="ED6F23"/>
                </a:solidFill>
                <a:latin typeface="Lato Black"/>
                <a:ea typeface="Lato Black"/>
                <a:cs typeface="Lato Black"/>
                <a:sym typeface="Lato Black"/>
              </a:rPr>
              <a:t>Connections</a:t>
            </a:r>
            <a:endParaRPr sz="1400">
              <a:solidFill>
                <a:srgbClr val="ED6F23"/>
              </a:solidFill>
              <a:latin typeface="Lato Black"/>
              <a:ea typeface="Lato Black"/>
              <a:cs typeface="Lato Black"/>
              <a:sym typeface="Lato Black"/>
            </a:endParaRPr>
          </a:p>
          <a:p>
            <a:r>
              <a:rPr lang="en-US" sz="1400" baseline="30000">
                <a:solidFill>
                  <a:srgbClr val="000000"/>
                </a:solidFill>
                <a:latin typeface="Lato"/>
                <a:ea typeface="Lato"/>
                <a:cs typeface="Lato"/>
                <a:sym typeface="Lato"/>
              </a:rPr>
              <a:t>Pantries connect and </a:t>
            </a:r>
            <a:br>
              <a:rPr lang="en-US" sz="1400" baseline="30000">
                <a:solidFill>
                  <a:srgbClr val="000000"/>
                </a:solidFill>
                <a:latin typeface="Lato"/>
                <a:ea typeface="Lato"/>
                <a:cs typeface="Lato"/>
                <a:sym typeface="Lato"/>
              </a:rPr>
            </a:br>
            <a:r>
              <a:rPr lang="en-US" sz="1400" baseline="30000">
                <a:solidFill>
                  <a:srgbClr val="000000"/>
                </a:solidFill>
                <a:latin typeface="Lato"/>
                <a:ea typeface="Lato"/>
                <a:cs typeface="Lato"/>
                <a:sym typeface="Lato"/>
              </a:rPr>
              <a:t>collaborate with </a:t>
            </a:r>
            <a:br>
              <a:rPr lang="en-US" sz="1400" baseline="30000">
                <a:solidFill>
                  <a:srgbClr val="000000"/>
                </a:solidFill>
                <a:latin typeface="Lato"/>
                <a:ea typeface="Lato"/>
                <a:cs typeface="Lato"/>
                <a:sym typeface="Lato"/>
              </a:rPr>
            </a:br>
            <a:r>
              <a:rPr lang="en-US" sz="1400" baseline="30000">
                <a:solidFill>
                  <a:srgbClr val="000000"/>
                </a:solidFill>
                <a:latin typeface="Lato"/>
                <a:ea typeface="Lato"/>
                <a:cs typeface="Lato"/>
                <a:sym typeface="Lato"/>
              </a:rPr>
              <a:t>the community.</a:t>
            </a:r>
            <a:endParaRPr/>
          </a:p>
        </p:txBody>
      </p:sp>
      <p:sp>
        <p:nvSpPr>
          <p:cNvPr id="576" name="Google Shape;576;p95"/>
          <p:cNvSpPr/>
          <p:nvPr/>
        </p:nvSpPr>
        <p:spPr>
          <a:xfrm>
            <a:off x="7178040" y="4030990"/>
            <a:ext cx="1965900" cy="738600"/>
          </a:xfrm>
          <a:prstGeom prst="rect">
            <a:avLst/>
          </a:prstGeom>
          <a:noFill/>
          <a:ln>
            <a:noFill/>
          </a:ln>
        </p:spPr>
        <p:txBody>
          <a:bodyPr spcFirstLastPara="1" wrap="square" lIns="91425" tIns="45700" rIns="91425" bIns="45700" anchor="t" anchorCtr="0">
            <a:noAutofit/>
          </a:bodyPr>
          <a:lstStyle/>
          <a:p>
            <a:r>
              <a:rPr lang="en-US" sz="1400" baseline="30000">
                <a:solidFill>
                  <a:srgbClr val="80A842"/>
                </a:solidFill>
                <a:latin typeface="Lato Black"/>
                <a:ea typeface="Lato Black"/>
                <a:cs typeface="Lato Black"/>
                <a:sym typeface="Lato Black"/>
              </a:rPr>
              <a:t>Inventory &amp;</a:t>
            </a:r>
            <a:r>
              <a:rPr lang="en-US" sz="1400">
                <a:solidFill>
                  <a:srgbClr val="80A842"/>
                </a:solidFill>
                <a:latin typeface="Lato Black"/>
                <a:ea typeface="Lato Black"/>
                <a:cs typeface="Lato Black"/>
                <a:sym typeface="Lato Black"/>
              </a:rPr>
              <a:t> </a:t>
            </a:r>
            <a:r>
              <a:rPr lang="en-US" sz="1400" baseline="30000">
                <a:solidFill>
                  <a:srgbClr val="80A842"/>
                </a:solidFill>
                <a:latin typeface="Lato Black"/>
                <a:ea typeface="Lato Black"/>
                <a:cs typeface="Lato Black"/>
                <a:sym typeface="Lato Black"/>
              </a:rPr>
              <a:t>Purchasing</a:t>
            </a:r>
            <a:endParaRPr sz="1400">
              <a:solidFill>
                <a:srgbClr val="80A842"/>
              </a:solidFill>
              <a:latin typeface="Lato Black"/>
              <a:ea typeface="Lato Black"/>
              <a:cs typeface="Lato Black"/>
              <a:sym typeface="Lato Black"/>
            </a:endParaRPr>
          </a:p>
          <a:p>
            <a:r>
              <a:rPr lang="en-US" sz="1400" baseline="30000">
                <a:solidFill>
                  <a:srgbClr val="000000"/>
                </a:solidFill>
                <a:latin typeface="Lato"/>
                <a:ea typeface="Lato"/>
                <a:cs typeface="Lato"/>
                <a:sym typeface="Lato"/>
              </a:rPr>
              <a:t>Healthy foods are prioritized for distribution. Pantries support a variety of waste reduction efforts.</a:t>
            </a:r>
            <a:endParaRPr/>
          </a:p>
        </p:txBody>
      </p:sp>
      <p:sp>
        <p:nvSpPr>
          <p:cNvPr id="577" name="Google Shape;577;p95"/>
          <p:cNvSpPr/>
          <p:nvPr/>
        </p:nvSpPr>
        <p:spPr>
          <a:xfrm>
            <a:off x="3683000" y="4407605"/>
            <a:ext cx="1892400" cy="461700"/>
          </a:xfrm>
          <a:prstGeom prst="rect">
            <a:avLst/>
          </a:prstGeom>
          <a:noFill/>
          <a:ln>
            <a:noFill/>
          </a:ln>
        </p:spPr>
        <p:txBody>
          <a:bodyPr spcFirstLastPara="1" wrap="square" lIns="91425" tIns="45700" rIns="91425" bIns="45700" anchor="t" anchorCtr="0">
            <a:noAutofit/>
          </a:bodyPr>
          <a:lstStyle/>
          <a:p>
            <a:pPr algn="ctr"/>
            <a:r>
              <a:rPr lang="en-US" baseline="30000">
                <a:solidFill>
                  <a:srgbClr val="DA1E47"/>
                </a:solidFill>
                <a:latin typeface="Lato Black"/>
                <a:ea typeface="Lato Black"/>
                <a:cs typeface="Lato Black"/>
                <a:sym typeface="Lato Black"/>
              </a:rPr>
              <a:t>“I’m nourished. I’m seen. </a:t>
            </a:r>
            <a:endParaRPr/>
          </a:p>
          <a:p>
            <a:pPr algn="ctr"/>
            <a:r>
              <a:rPr lang="en-US" baseline="30000">
                <a:solidFill>
                  <a:srgbClr val="DA1E47"/>
                </a:solidFill>
                <a:latin typeface="Lato Black"/>
                <a:ea typeface="Lato Black"/>
                <a:cs typeface="Lato Black"/>
                <a:sym typeface="Lato Black"/>
              </a:rPr>
              <a:t>I’m heard. I matter.”</a:t>
            </a:r>
            <a:endParaRPr>
              <a:solidFill>
                <a:srgbClr val="DA1E47"/>
              </a:solidFill>
              <a:latin typeface="Lato Black"/>
              <a:ea typeface="Lato Black"/>
              <a:cs typeface="Lato Black"/>
              <a:sym typeface="Lato Black"/>
            </a:endParaRPr>
          </a:p>
        </p:txBody>
      </p:sp>
    </p:spTree>
    <p:extLst>
      <p:ext uri="{BB962C8B-B14F-4D97-AF65-F5344CB8AC3E}">
        <p14:creationId xmlns:p14="http://schemas.microsoft.com/office/powerpoint/2010/main" val="2931215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96"/>
          <p:cNvPicPr preferRelativeResize="0"/>
          <p:nvPr/>
        </p:nvPicPr>
        <p:blipFill rotWithShape="1">
          <a:blip r:embed="rId3">
            <a:alphaModFix/>
          </a:blip>
          <a:srcRect t="10744" b="9846"/>
          <a:stretch/>
        </p:blipFill>
        <p:spPr>
          <a:xfrm>
            <a:off x="0" y="669701"/>
            <a:ext cx="9144000" cy="4816699"/>
          </a:xfrm>
          <a:prstGeom prst="rect">
            <a:avLst/>
          </a:prstGeom>
          <a:noFill/>
          <a:ln>
            <a:noFill/>
          </a:ln>
        </p:spPr>
      </p:pic>
      <p:sp>
        <p:nvSpPr>
          <p:cNvPr id="583" name="Google Shape;583;p96"/>
          <p:cNvSpPr/>
          <p:nvPr/>
        </p:nvSpPr>
        <p:spPr>
          <a:xfrm>
            <a:off x="0" y="857251"/>
            <a:ext cx="9144000" cy="4629149"/>
          </a:xfrm>
          <a:prstGeom prst="rect">
            <a:avLst/>
          </a:prstGeom>
          <a:solidFill>
            <a:srgbClr val="000000">
              <a:alpha val="40000"/>
            </a:srgbClr>
          </a:solidFill>
          <a:ln>
            <a:noFill/>
          </a:ln>
          <a:effectLst>
            <a:outerShdw blurRad="38100" dist="23000" dir="5400000" rotWithShape="0">
              <a:srgbClr val="000000">
                <a:alpha val="34510"/>
              </a:srgbClr>
            </a:outerShdw>
          </a:effectLst>
        </p:spPr>
        <p:txBody>
          <a:bodyPr spcFirstLastPara="1" wrap="square" lIns="0" tIns="0" rIns="0" bIns="0" anchor="ctr" anchorCtr="0">
            <a:noAutofit/>
          </a:bodyPr>
          <a:lstStyle/>
          <a:p>
            <a:pPr algn="ctr">
              <a:buClr>
                <a:srgbClr val="000000"/>
              </a:buClr>
              <a:buSzPts val="1800"/>
            </a:pPr>
            <a:endParaRPr>
              <a:solidFill>
                <a:srgbClr val="000000"/>
              </a:solidFill>
              <a:latin typeface="Calibri"/>
              <a:ea typeface="Calibri"/>
              <a:cs typeface="Calibri"/>
              <a:sym typeface="Calibri"/>
            </a:endParaRPr>
          </a:p>
        </p:txBody>
      </p:sp>
      <p:sp>
        <p:nvSpPr>
          <p:cNvPr id="584" name="Google Shape;584;p96"/>
          <p:cNvSpPr/>
          <p:nvPr/>
        </p:nvSpPr>
        <p:spPr>
          <a:xfrm>
            <a:off x="1303872" y="3067990"/>
            <a:ext cx="6570000" cy="924300"/>
          </a:xfrm>
          <a:prstGeom prst="rect">
            <a:avLst/>
          </a:prstGeom>
          <a:noFill/>
          <a:ln>
            <a:noFill/>
          </a:ln>
        </p:spPr>
        <p:txBody>
          <a:bodyPr spcFirstLastPara="1" wrap="square" lIns="0" tIns="0" rIns="0" bIns="0" anchor="t" anchorCtr="0">
            <a:noAutofit/>
          </a:bodyPr>
          <a:lstStyle/>
          <a:p>
            <a:pPr algn="ctr">
              <a:lnSpc>
                <a:spcPct val="130000"/>
              </a:lnSpc>
              <a:buClr>
                <a:srgbClr val="000000"/>
              </a:buClr>
              <a:buSzPts val="2800"/>
            </a:pPr>
            <a:r>
              <a:rPr lang="en-US" sz="2800" b="1">
                <a:solidFill>
                  <a:srgbClr val="FFFFFF"/>
                </a:solidFill>
                <a:latin typeface="Lato"/>
                <a:ea typeface="Lato"/>
                <a:cs typeface="Lato"/>
                <a:sym typeface="Lato"/>
              </a:rPr>
              <a:t>Healthy Food Pantry Visualization</a:t>
            </a:r>
            <a:endParaRPr sz="2800">
              <a:solidFill>
                <a:srgbClr val="000000"/>
              </a:solidFill>
              <a:latin typeface="Lato"/>
              <a:ea typeface="Lato"/>
              <a:cs typeface="Lato"/>
              <a:sym typeface="Lato"/>
            </a:endParaRPr>
          </a:p>
        </p:txBody>
      </p:sp>
    </p:spTree>
    <p:extLst>
      <p:ext uri="{BB962C8B-B14F-4D97-AF65-F5344CB8AC3E}">
        <p14:creationId xmlns:p14="http://schemas.microsoft.com/office/powerpoint/2010/main" val="3278895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97"/>
          <p:cNvPicPr preferRelativeResize="0"/>
          <p:nvPr/>
        </p:nvPicPr>
        <p:blipFill rotWithShape="1">
          <a:blip r:embed="rId3">
            <a:alphaModFix/>
          </a:blip>
          <a:srcRect t="8638" b="7001"/>
          <a:stretch/>
        </p:blipFill>
        <p:spPr>
          <a:xfrm>
            <a:off x="0" y="445128"/>
            <a:ext cx="9144000" cy="5143499"/>
          </a:xfrm>
          <a:prstGeom prst="rect">
            <a:avLst/>
          </a:prstGeom>
          <a:noFill/>
          <a:ln>
            <a:noFill/>
          </a:ln>
        </p:spPr>
      </p:pic>
    </p:spTree>
    <p:extLst>
      <p:ext uri="{BB962C8B-B14F-4D97-AF65-F5344CB8AC3E}">
        <p14:creationId xmlns:p14="http://schemas.microsoft.com/office/powerpoint/2010/main" val="844330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8"/>
          <p:cNvSpPr txBox="1">
            <a:spLocks noGrp="1"/>
          </p:cNvSpPr>
          <p:nvPr>
            <p:ph type="body" idx="1"/>
          </p:nvPr>
        </p:nvSpPr>
        <p:spPr>
          <a:xfrm>
            <a:off x="446524" y="1559370"/>
            <a:ext cx="8229600" cy="3689400"/>
          </a:xfrm>
          <a:prstGeom prst="rect">
            <a:avLst/>
          </a:prstGeom>
          <a:noFill/>
          <a:ln>
            <a:noFill/>
          </a:ln>
        </p:spPr>
        <p:txBody>
          <a:bodyPr spcFirstLastPara="1" vert="horz" wrap="square" lIns="0" tIns="0" rIns="0" bIns="0" rtlCol="0" anchor="t" anchorCtr="0">
            <a:noAutofit/>
          </a:bodyPr>
          <a:lstStyle/>
          <a:p>
            <a:pPr marL="565572" indent="-347471">
              <a:spcBef>
                <a:spcPts val="0"/>
              </a:spcBef>
              <a:buSzPts val="1700"/>
            </a:pPr>
            <a:r>
              <a:rPr lang="en-US" sz="2000" dirty="0"/>
              <a:t>What food is provided? (What is NOT there?) </a:t>
            </a:r>
            <a:endParaRPr sz="2000" dirty="0"/>
          </a:p>
          <a:p>
            <a:pPr marL="565572" indent="-347471">
              <a:spcBef>
                <a:spcPts val="2600"/>
              </a:spcBef>
              <a:buSzPts val="1700"/>
            </a:pPr>
            <a:r>
              <a:rPr lang="en-US" sz="2000" dirty="0"/>
              <a:t>How is the food provided? </a:t>
            </a:r>
            <a:endParaRPr sz="2000" dirty="0"/>
          </a:p>
          <a:p>
            <a:pPr marL="565572" indent="-347471">
              <a:spcBef>
                <a:spcPts val="2600"/>
              </a:spcBef>
              <a:buSzPts val="1700"/>
            </a:pPr>
            <a:r>
              <a:rPr lang="en-US" sz="2000" dirty="0"/>
              <a:t>What do you hear staff and volunteers saying? </a:t>
            </a:r>
            <a:endParaRPr sz="2000" dirty="0"/>
          </a:p>
          <a:p>
            <a:pPr marL="565572" indent="-347471">
              <a:spcBef>
                <a:spcPts val="2600"/>
              </a:spcBef>
              <a:buSzPts val="1700"/>
            </a:pPr>
            <a:r>
              <a:rPr lang="en-US" sz="2000" dirty="0"/>
              <a:t>What does it look like? What does it feel like? </a:t>
            </a:r>
            <a:endParaRPr sz="2000" dirty="0"/>
          </a:p>
          <a:p>
            <a:pPr marL="565572" indent="-347471">
              <a:spcBef>
                <a:spcPts val="2600"/>
              </a:spcBef>
              <a:buSzPts val="1700"/>
            </a:pPr>
            <a:r>
              <a:rPr lang="en-US" sz="2000" dirty="0"/>
              <a:t>What information is provided?</a:t>
            </a:r>
            <a:endParaRPr sz="2000" dirty="0"/>
          </a:p>
          <a:p>
            <a:pPr marL="565572" indent="-347471">
              <a:spcBef>
                <a:spcPts val="2600"/>
              </a:spcBef>
              <a:buSzPts val="1700"/>
            </a:pPr>
            <a:r>
              <a:rPr lang="en-US" sz="2000" dirty="0"/>
              <a:t>Policies? Systems?</a:t>
            </a:r>
            <a:endParaRPr sz="2000" dirty="0"/>
          </a:p>
          <a:p>
            <a:pPr marL="565572" indent="-347471">
              <a:spcBef>
                <a:spcPts val="2600"/>
              </a:spcBef>
              <a:buSzPts val="1700"/>
            </a:pPr>
            <a:r>
              <a:rPr lang="en-US" sz="2000" dirty="0"/>
              <a:t>What helps you eat healthier in your home/life?</a:t>
            </a:r>
            <a:endParaRPr sz="2000" dirty="0"/>
          </a:p>
        </p:txBody>
      </p:sp>
      <p:sp>
        <p:nvSpPr>
          <p:cNvPr id="595" name="Google Shape;595;p98"/>
          <p:cNvSpPr txBox="1">
            <a:spLocks noGrp="1"/>
          </p:cNvSpPr>
          <p:nvPr>
            <p:ph type="title"/>
          </p:nvPr>
        </p:nvSpPr>
        <p:spPr>
          <a:xfrm>
            <a:off x="446524" y="1108470"/>
            <a:ext cx="8229600" cy="450900"/>
          </a:xfrm>
          <a:prstGeom prst="rect">
            <a:avLst/>
          </a:prstGeom>
          <a:noFill/>
          <a:ln>
            <a:noFill/>
          </a:ln>
        </p:spPr>
        <p:txBody>
          <a:bodyPr spcFirstLastPara="1" vert="horz" wrap="square" lIns="0" tIns="0" rIns="0" bIns="0" rtlCol="0" anchor="ctr" anchorCtr="0">
            <a:noAutofit/>
          </a:bodyPr>
          <a:lstStyle/>
          <a:p>
            <a:r>
              <a:rPr lang="en-US" b="0" i="0" u="none" strike="noStrike" cap="none">
                <a:latin typeface="Lato"/>
                <a:ea typeface="Lato"/>
                <a:cs typeface="Lato"/>
                <a:sym typeface="Lato"/>
              </a:rPr>
              <a:t>How can a food pantry support health?</a:t>
            </a:r>
            <a:endParaRPr cap="none">
              <a:latin typeface="Lato"/>
              <a:ea typeface="Lato"/>
              <a:cs typeface="Lato"/>
              <a:sym typeface="Lato"/>
            </a:endParaRPr>
          </a:p>
        </p:txBody>
      </p:sp>
    </p:spTree>
    <p:extLst>
      <p:ext uri="{BB962C8B-B14F-4D97-AF65-F5344CB8AC3E}">
        <p14:creationId xmlns:p14="http://schemas.microsoft.com/office/powerpoint/2010/main" val="2697477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9"/>
          <p:cNvSpPr/>
          <p:nvPr/>
        </p:nvSpPr>
        <p:spPr>
          <a:xfrm>
            <a:off x="0" y="3023949"/>
            <a:ext cx="9144000" cy="2551798"/>
          </a:xfrm>
          <a:prstGeom prst="rect">
            <a:avLst/>
          </a:prstGeom>
          <a:solidFill>
            <a:schemeClr val="accent5"/>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602" name="Google Shape;602;p99"/>
          <p:cNvSpPr/>
          <p:nvPr/>
        </p:nvSpPr>
        <p:spPr>
          <a:xfrm>
            <a:off x="351692" y="3500288"/>
            <a:ext cx="8440615" cy="2265794"/>
          </a:xfrm>
          <a:prstGeom prst="rect">
            <a:avLst/>
          </a:prstGeom>
          <a:noFill/>
          <a:ln>
            <a:noFill/>
          </a:ln>
        </p:spPr>
        <p:txBody>
          <a:bodyPr spcFirstLastPara="1" wrap="square" lIns="91425" tIns="45700" rIns="91425" bIns="45700" anchor="t" anchorCtr="0">
            <a:noAutofit/>
          </a:bodyPr>
          <a:lstStyle/>
          <a:p>
            <a:pPr algn="ctr">
              <a:lnSpc>
                <a:spcPct val="150000"/>
              </a:lnSpc>
              <a:buClr>
                <a:srgbClr val="000000"/>
              </a:buClr>
              <a:buSzPts val="2400"/>
            </a:pPr>
            <a:r>
              <a:rPr lang="en-US" sz="2400" b="1" dirty="0">
                <a:solidFill>
                  <a:schemeClr val="lt1"/>
                </a:solidFill>
                <a:latin typeface="Lato Light"/>
                <a:ea typeface="Lato Light"/>
                <a:cs typeface="Lato Light"/>
                <a:sym typeface="Lato Light"/>
              </a:rPr>
              <a:t>Building, supporting, and certifying a network of  client-centered, health-focused food distributions.</a:t>
            </a:r>
            <a:endParaRPr sz="2400" dirty="0">
              <a:solidFill>
                <a:schemeClr val="lt1"/>
              </a:solidFill>
              <a:latin typeface="Lato Light"/>
              <a:ea typeface="Lato Light"/>
              <a:cs typeface="Lato Light"/>
              <a:sym typeface="Lato Light"/>
            </a:endParaRPr>
          </a:p>
        </p:txBody>
      </p:sp>
      <p:pic>
        <p:nvPicPr>
          <p:cNvPr id="603" name="Google Shape;603;p99" descr="NPP-logo@4x.png"/>
          <p:cNvPicPr preferRelativeResize="0"/>
          <p:nvPr/>
        </p:nvPicPr>
        <p:blipFill rotWithShape="1">
          <a:blip r:embed="rId3">
            <a:alphaModFix/>
          </a:blip>
          <a:srcRect/>
          <a:stretch/>
        </p:blipFill>
        <p:spPr>
          <a:xfrm>
            <a:off x="2716439" y="846292"/>
            <a:ext cx="3711122" cy="1850957"/>
          </a:xfrm>
          <a:prstGeom prst="rect">
            <a:avLst/>
          </a:prstGeom>
          <a:noFill/>
          <a:ln>
            <a:noFill/>
          </a:ln>
        </p:spPr>
      </p:pic>
    </p:spTree>
    <p:extLst>
      <p:ext uri="{BB962C8B-B14F-4D97-AF65-F5344CB8AC3E}">
        <p14:creationId xmlns:p14="http://schemas.microsoft.com/office/powerpoint/2010/main" val="2772279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00"/>
          <p:cNvSpPr txBox="1">
            <a:spLocks noGrp="1"/>
          </p:cNvSpPr>
          <p:nvPr>
            <p:ph type="body" idx="1"/>
          </p:nvPr>
        </p:nvSpPr>
        <p:spPr>
          <a:xfrm>
            <a:off x="448130" y="1866936"/>
            <a:ext cx="7581277" cy="3852600"/>
          </a:xfrm>
          <a:prstGeom prst="rect">
            <a:avLst/>
          </a:prstGeom>
          <a:noFill/>
          <a:ln>
            <a:noFill/>
          </a:ln>
        </p:spPr>
        <p:txBody>
          <a:bodyPr spcFirstLastPara="1" vert="horz" wrap="square" lIns="0" tIns="0" rIns="0" bIns="0" rtlCol="0" anchor="t" anchorCtr="0">
            <a:noAutofit/>
          </a:bodyPr>
          <a:lstStyle/>
          <a:p>
            <a:pPr marL="0" indent="0">
              <a:spcBef>
                <a:spcPts val="0"/>
              </a:spcBef>
              <a:buSzPts val="1700"/>
              <a:buNone/>
            </a:pPr>
            <a:r>
              <a:rPr lang="en-US" sz="2000"/>
              <a:t>Wherever free food is provided to communities experiencing nutrition insecurity:</a:t>
            </a:r>
            <a:endParaRPr/>
          </a:p>
          <a:p>
            <a:pPr marL="565574" indent="-342900">
              <a:spcBef>
                <a:spcPts val="2600"/>
              </a:spcBef>
              <a:buSzPts val="1700"/>
            </a:pPr>
            <a:r>
              <a:rPr lang="en-US" sz="2000"/>
              <a:t>the environment is welcoming </a:t>
            </a:r>
            <a:br>
              <a:rPr lang="en-US" sz="2000"/>
            </a:br>
            <a:r>
              <a:rPr lang="en-US" sz="2000"/>
              <a:t>and responsive to client needs,</a:t>
            </a:r>
            <a:endParaRPr/>
          </a:p>
          <a:p>
            <a:pPr marL="565574" indent="-342900">
              <a:spcBef>
                <a:spcPts val="2600"/>
              </a:spcBef>
              <a:buSzPts val="1700"/>
            </a:pPr>
            <a:r>
              <a:rPr lang="en-US" sz="2000"/>
              <a:t>the food is nourishing and appropriate, </a:t>
            </a:r>
            <a:endParaRPr/>
          </a:p>
          <a:p>
            <a:pPr marL="565574" indent="-342900">
              <a:spcBef>
                <a:spcPts val="2600"/>
              </a:spcBef>
              <a:buSzPts val="1700"/>
            </a:pPr>
            <a:r>
              <a:rPr lang="en-US" sz="2000"/>
              <a:t>clients feel confident</a:t>
            </a:r>
            <a:br>
              <a:rPr lang="en-US" sz="2000"/>
            </a:br>
            <a:r>
              <a:rPr lang="en-US" sz="2000"/>
              <a:t>preparing and consuming </a:t>
            </a:r>
            <a:br>
              <a:rPr lang="en-US" sz="2000"/>
            </a:br>
            <a:r>
              <a:rPr lang="en-US" sz="2000"/>
              <a:t>these healthier foods.</a:t>
            </a:r>
            <a:endParaRPr sz="2000"/>
          </a:p>
          <a:p>
            <a:pPr marL="0" indent="107950">
              <a:buSzPts val="1700"/>
              <a:buNone/>
            </a:pPr>
            <a:endParaRPr sz="2000"/>
          </a:p>
        </p:txBody>
      </p:sp>
      <p:sp>
        <p:nvSpPr>
          <p:cNvPr id="609" name="Google Shape;609;p100"/>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b="0" i="0" u="none" strike="noStrike" cap="none">
                <a:latin typeface="Lato"/>
                <a:ea typeface="Lato"/>
                <a:cs typeface="Lato"/>
                <a:sym typeface="Lato"/>
              </a:rPr>
              <a:t>Nutrition Pantry Program Vision</a:t>
            </a:r>
            <a:endParaRPr cap="none">
              <a:latin typeface="Lato"/>
              <a:ea typeface="Lato"/>
              <a:cs typeface="Lato"/>
              <a:sym typeface="Lato"/>
            </a:endParaRPr>
          </a:p>
        </p:txBody>
      </p:sp>
      <p:pic>
        <p:nvPicPr>
          <p:cNvPr id="610" name="Google Shape;610;p100" descr="DSC_3776.jpg"/>
          <p:cNvPicPr preferRelativeResize="0"/>
          <p:nvPr/>
        </p:nvPicPr>
        <p:blipFill rotWithShape="1">
          <a:blip r:embed="rId3">
            <a:alphaModFix/>
          </a:blip>
          <a:srcRect/>
          <a:stretch/>
        </p:blipFill>
        <p:spPr>
          <a:xfrm>
            <a:off x="5346400" y="2721819"/>
            <a:ext cx="3046799" cy="2044718"/>
          </a:xfrm>
          <a:prstGeom prst="ellipse">
            <a:avLst/>
          </a:prstGeom>
          <a:solidFill>
            <a:schemeClr val="lt1"/>
          </a:solidFill>
          <a:ln>
            <a:noFill/>
          </a:ln>
        </p:spPr>
      </p:pic>
    </p:spTree>
    <p:extLst>
      <p:ext uri="{BB962C8B-B14F-4D97-AF65-F5344CB8AC3E}">
        <p14:creationId xmlns:p14="http://schemas.microsoft.com/office/powerpoint/2010/main" val="3372890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74"/>
          <p:cNvPicPr preferRelativeResize="0"/>
          <p:nvPr/>
        </p:nvPicPr>
        <p:blipFill rotWithShape="1">
          <a:blip r:embed="rId3">
            <a:alphaModFix/>
          </a:blip>
          <a:srcRect/>
          <a:stretch/>
        </p:blipFill>
        <p:spPr>
          <a:xfrm>
            <a:off x="-10677" y="707315"/>
            <a:ext cx="9144000" cy="4796575"/>
          </a:xfrm>
          <a:prstGeom prst="rect">
            <a:avLst/>
          </a:prstGeom>
          <a:noFill/>
          <a:ln>
            <a:noFill/>
          </a:ln>
        </p:spPr>
      </p:pic>
      <p:sp>
        <p:nvSpPr>
          <p:cNvPr id="390" name="Google Shape;390;p74"/>
          <p:cNvSpPr/>
          <p:nvPr/>
        </p:nvSpPr>
        <p:spPr>
          <a:xfrm>
            <a:off x="6290178" y="857250"/>
            <a:ext cx="2505234" cy="4655695"/>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91" name="Google Shape;391;p74"/>
          <p:cNvSpPr/>
          <p:nvPr/>
        </p:nvSpPr>
        <p:spPr>
          <a:xfrm>
            <a:off x="6434572" y="3876244"/>
            <a:ext cx="2284504" cy="1505969"/>
          </a:xfrm>
          <a:prstGeom prst="rect">
            <a:avLst/>
          </a:prstGeom>
          <a:noFill/>
          <a:ln>
            <a:noFill/>
          </a:ln>
        </p:spPr>
        <p:txBody>
          <a:bodyPr spcFirstLastPara="1" wrap="square" lIns="0" tIns="0" rIns="0" bIns="0" anchor="t" anchorCtr="0">
            <a:noAutofit/>
          </a:bodyPr>
          <a:lstStyle/>
          <a:p>
            <a:pPr algn="ctr">
              <a:buClr>
                <a:srgbClr val="000000"/>
              </a:buClr>
              <a:buSzPts val="1800"/>
            </a:pPr>
            <a:r>
              <a:rPr lang="en-US">
                <a:solidFill>
                  <a:srgbClr val="F7B345"/>
                </a:solidFill>
                <a:latin typeface="Lato Black"/>
                <a:ea typeface="Lato Black"/>
                <a:cs typeface="Lato Black"/>
                <a:sym typeface="Lato Black"/>
              </a:rPr>
              <a:t>Build capacity of partner organizations </a:t>
            </a:r>
            <a:r>
              <a:rPr lang="en-US">
                <a:solidFill>
                  <a:srgbClr val="000000"/>
                </a:solidFill>
                <a:latin typeface="Lato"/>
                <a:ea typeface="Lato"/>
                <a:cs typeface="Lato"/>
                <a:sym typeface="Lato"/>
              </a:rPr>
              <a:t>to best serve their communities.</a:t>
            </a:r>
            <a:endParaRPr>
              <a:solidFill>
                <a:srgbClr val="000000"/>
              </a:solidFill>
              <a:latin typeface="Lato"/>
              <a:ea typeface="Lato"/>
              <a:cs typeface="Lato"/>
              <a:sym typeface="Lato"/>
            </a:endParaRPr>
          </a:p>
        </p:txBody>
      </p:sp>
      <p:sp>
        <p:nvSpPr>
          <p:cNvPr id="392" name="Google Shape;392;p74"/>
          <p:cNvSpPr/>
          <p:nvPr/>
        </p:nvSpPr>
        <p:spPr>
          <a:xfrm>
            <a:off x="349411" y="857250"/>
            <a:ext cx="2456503" cy="4655695"/>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93" name="Google Shape;393;p74"/>
          <p:cNvSpPr/>
          <p:nvPr/>
        </p:nvSpPr>
        <p:spPr>
          <a:xfrm>
            <a:off x="468699" y="3876262"/>
            <a:ext cx="2300477" cy="1281967"/>
          </a:xfrm>
          <a:prstGeom prst="rect">
            <a:avLst/>
          </a:prstGeom>
          <a:noFill/>
          <a:ln>
            <a:noFill/>
          </a:ln>
        </p:spPr>
        <p:txBody>
          <a:bodyPr spcFirstLastPara="1" wrap="square" lIns="0" tIns="0" rIns="0" bIns="0" anchor="t" anchorCtr="0">
            <a:noAutofit/>
          </a:bodyPr>
          <a:lstStyle/>
          <a:p>
            <a:pPr algn="ctr">
              <a:buClr>
                <a:srgbClr val="000000"/>
              </a:buClr>
              <a:buSzPts val="1800"/>
            </a:pPr>
            <a:r>
              <a:rPr lang="en-US" dirty="0">
                <a:solidFill>
                  <a:srgbClr val="80A842"/>
                </a:solidFill>
                <a:latin typeface="Lato Black"/>
                <a:ea typeface="Lato Black"/>
                <a:cs typeface="Lato Black"/>
                <a:sym typeface="Lato Black"/>
              </a:rPr>
              <a:t>Develop nutrition and cooking resources </a:t>
            </a:r>
            <a:br>
              <a:rPr lang="en-US" dirty="0">
                <a:solidFill>
                  <a:srgbClr val="80A842"/>
                </a:solidFill>
                <a:latin typeface="Lato Black"/>
                <a:ea typeface="Lato Black"/>
                <a:cs typeface="Lato Black"/>
                <a:sym typeface="Lato Black"/>
              </a:rPr>
            </a:br>
            <a:r>
              <a:rPr lang="en-US" dirty="0">
                <a:solidFill>
                  <a:srgbClr val="000000"/>
                </a:solidFill>
                <a:latin typeface="Lato"/>
                <a:ea typeface="Lato"/>
                <a:cs typeface="Lato"/>
                <a:sym typeface="Lato"/>
              </a:rPr>
              <a:t>to support healthy, sustained behavior changes.</a:t>
            </a:r>
            <a:endParaRPr dirty="0">
              <a:solidFill>
                <a:schemeClr val="dk1"/>
              </a:solidFill>
              <a:latin typeface="Lato"/>
              <a:ea typeface="Lato"/>
              <a:cs typeface="Lato"/>
              <a:sym typeface="Lato"/>
            </a:endParaRPr>
          </a:p>
        </p:txBody>
      </p:sp>
      <p:sp>
        <p:nvSpPr>
          <p:cNvPr id="394" name="Google Shape;394;p74"/>
          <p:cNvSpPr/>
          <p:nvPr/>
        </p:nvSpPr>
        <p:spPr>
          <a:xfrm>
            <a:off x="3317833" y="857250"/>
            <a:ext cx="2408037" cy="4655695"/>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95" name="Google Shape;395;p74"/>
          <p:cNvSpPr txBox="1">
            <a:spLocks noGrp="1"/>
          </p:cNvSpPr>
          <p:nvPr>
            <p:ph type="body" idx="1"/>
          </p:nvPr>
        </p:nvSpPr>
        <p:spPr>
          <a:xfrm>
            <a:off x="3514616" y="3878036"/>
            <a:ext cx="2200729" cy="2122602"/>
          </a:xfrm>
          <a:prstGeom prst="rect">
            <a:avLst/>
          </a:prstGeom>
          <a:noFill/>
          <a:ln>
            <a:noFill/>
          </a:ln>
        </p:spPr>
        <p:txBody>
          <a:bodyPr spcFirstLastPara="1" vert="horz" wrap="square" lIns="0" tIns="0" rIns="0" bIns="0" rtlCol="0" anchor="t" anchorCtr="0">
            <a:noAutofit/>
          </a:bodyPr>
          <a:lstStyle/>
          <a:p>
            <a:pPr marL="0" indent="0" algn="ctr">
              <a:spcBef>
                <a:spcPts val="0"/>
              </a:spcBef>
              <a:buSzPts val="2000"/>
              <a:buNone/>
            </a:pPr>
            <a:r>
              <a:rPr lang="en-US" sz="1800" dirty="0">
                <a:solidFill>
                  <a:srgbClr val="DA1E47"/>
                </a:solidFill>
                <a:latin typeface="Lato Black"/>
                <a:ea typeface="Lato Black"/>
                <a:cs typeface="Lato Black"/>
                <a:sym typeface="Lato Black"/>
              </a:rPr>
              <a:t>Implement innovative programs </a:t>
            </a:r>
            <a:r>
              <a:rPr lang="en-US" sz="1800" dirty="0">
                <a:solidFill>
                  <a:schemeClr val="dk1"/>
                </a:solidFill>
              </a:rPr>
              <a:t>to foster healthy, supportive environments.</a:t>
            </a:r>
            <a:endParaRPr sz="1800" dirty="0">
              <a:solidFill>
                <a:schemeClr val="dk1"/>
              </a:solidFill>
            </a:endParaRPr>
          </a:p>
        </p:txBody>
      </p:sp>
      <p:grpSp>
        <p:nvGrpSpPr>
          <p:cNvPr id="396" name="Google Shape;396;p74"/>
          <p:cNvGrpSpPr/>
          <p:nvPr/>
        </p:nvGrpSpPr>
        <p:grpSpPr>
          <a:xfrm>
            <a:off x="0" y="698260"/>
            <a:ext cx="9144000" cy="652692"/>
            <a:chOff x="0" y="1"/>
            <a:chExt cx="9144000" cy="652692"/>
          </a:xfrm>
        </p:grpSpPr>
        <p:sp>
          <p:nvSpPr>
            <p:cNvPr id="397" name="Google Shape;397;p74"/>
            <p:cNvSpPr/>
            <p:nvPr/>
          </p:nvSpPr>
          <p:spPr>
            <a:xfrm>
              <a:off x="0" y="1"/>
              <a:ext cx="9144000" cy="652692"/>
            </a:xfrm>
            <a:prstGeom prst="rect">
              <a:avLst/>
            </a:prstGeom>
            <a:solidFill>
              <a:srgbClr val="760048"/>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398" name="Google Shape;398;p74"/>
            <p:cNvCxnSpPr/>
            <p:nvPr/>
          </p:nvCxnSpPr>
          <p:spPr>
            <a:xfrm>
              <a:off x="0" y="624315"/>
              <a:ext cx="9144000" cy="0"/>
            </a:xfrm>
            <a:prstGeom prst="straightConnector1">
              <a:avLst/>
            </a:prstGeom>
            <a:noFill/>
            <a:ln w="76200" cap="flat" cmpd="sng">
              <a:solidFill>
                <a:srgbClr val="DA1E47"/>
              </a:solidFill>
              <a:prstDash val="solid"/>
              <a:round/>
              <a:headEnd type="none" w="sm" len="sm"/>
              <a:tailEnd type="none" w="sm" len="sm"/>
            </a:ln>
          </p:spPr>
        </p:cxnSp>
      </p:grpSp>
      <p:sp>
        <p:nvSpPr>
          <p:cNvPr id="399" name="Google Shape;399;p74"/>
          <p:cNvSpPr txBox="1">
            <a:spLocks noGrp="1"/>
          </p:cNvSpPr>
          <p:nvPr>
            <p:ph type="title"/>
          </p:nvPr>
        </p:nvSpPr>
        <p:spPr>
          <a:xfrm>
            <a:off x="446524" y="957958"/>
            <a:ext cx="8229600" cy="450902"/>
          </a:xfrm>
          <a:prstGeom prst="rect">
            <a:avLst/>
          </a:prstGeom>
          <a:noFill/>
          <a:ln>
            <a:noFill/>
          </a:ln>
        </p:spPr>
        <p:txBody>
          <a:bodyPr spcFirstLastPara="1" vert="horz" wrap="square" lIns="0" tIns="0" rIns="0" bIns="0" rtlCol="0" anchor="ctr" anchorCtr="0">
            <a:noAutofit/>
          </a:bodyPr>
          <a:lstStyle/>
          <a:p>
            <a:r>
              <a:rPr lang="en-US" sz="2400" dirty="0"/>
              <a:t>STRATEGIES</a:t>
            </a:r>
            <a:endParaRPr sz="2400" dirty="0"/>
          </a:p>
        </p:txBody>
      </p:sp>
      <p:pic>
        <p:nvPicPr>
          <p:cNvPr id="400" name="Google Shape;400;p74" descr="icon-capacitybuilding@2x.png"/>
          <p:cNvPicPr preferRelativeResize="0"/>
          <p:nvPr/>
        </p:nvPicPr>
        <p:blipFill rotWithShape="1">
          <a:blip r:embed="rId4">
            <a:alphaModFix/>
          </a:blip>
          <a:srcRect/>
          <a:stretch/>
        </p:blipFill>
        <p:spPr>
          <a:xfrm>
            <a:off x="7014031" y="2534103"/>
            <a:ext cx="1139045" cy="1143000"/>
          </a:xfrm>
          <a:prstGeom prst="rect">
            <a:avLst/>
          </a:prstGeom>
          <a:noFill/>
          <a:ln>
            <a:noFill/>
          </a:ln>
        </p:spPr>
      </p:pic>
      <p:pic>
        <p:nvPicPr>
          <p:cNvPr id="401" name="Google Shape;401;p74" descr="icon-healthyhabits@2x.png"/>
          <p:cNvPicPr preferRelativeResize="0"/>
          <p:nvPr/>
        </p:nvPicPr>
        <p:blipFill rotWithShape="1">
          <a:blip r:embed="rId5">
            <a:alphaModFix/>
          </a:blip>
          <a:srcRect/>
          <a:stretch/>
        </p:blipFill>
        <p:spPr>
          <a:xfrm>
            <a:off x="3991801" y="2388111"/>
            <a:ext cx="1139045" cy="1143000"/>
          </a:xfrm>
          <a:prstGeom prst="rect">
            <a:avLst/>
          </a:prstGeom>
          <a:noFill/>
          <a:ln>
            <a:noFill/>
          </a:ln>
        </p:spPr>
      </p:pic>
      <p:pic>
        <p:nvPicPr>
          <p:cNvPr id="402" name="Google Shape;402;p74" descr="icon-eatfresh@2x.png"/>
          <p:cNvPicPr preferRelativeResize="0"/>
          <p:nvPr/>
        </p:nvPicPr>
        <p:blipFill rotWithShape="1">
          <a:blip r:embed="rId6">
            <a:alphaModFix/>
          </a:blip>
          <a:srcRect/>
          <a:stretch/>
        </p:blipFill>
        <p:spPr>
          <a:xfrm>
            <a:off x="1045030" y="2552247"/>
            <a:ext cx="1139045" cy="1143000"/>
          </a:xfrm>
          <a:prstGeom prst="rect">
            <a:avLst/>
          </a:prstGeom>
          <a:noFill/>
          <a:ln>
            <a:noFill/>
          </a:ln>
        </p:spPr>
      </p:pic>
    </p:spTree>
    <p:extLst>
      <p:ext uri="{BB962C8B-B14F-4D97-AF65-F5344CB8AC3E}">
        <p14:creationId xmlns:p14="http://schemas.microsoft.com/office/powerpoint/2010/main" val="1939144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01"/>
          <p:cNvSpPr txBox="1">
            <a:spLocks noGrp="1"/>
          </p:cNvSpPr>
          <p:nvPr>
            <p:ph type="title"/>
          </p:nvPr>
        </p:nvSpPr>
        <p:spPr>
          <a:xfrm>
            <a:off x="505517" y="4098969"/>
            <a:ext cx="8229600" cy="1131300"/>
          </a:xfrm>
          <a:prstGeom prst="rect">
            <a:avLst/>
          </a:prstGeom>
          <a:noFill/>
          <a:ln>
            <a:noFill/>
          </a:ln>
        </p:spPr>
        <p:txBody>
          <a:bodyPr spcFirstLastPara="1" vert="horz" wrap="square" lIns="45575" tIns="45575" rIns="45575" bIns="45575" rtlCol="0" anchor="ctr" anchorCtr="0">
            <a:noAutofit/>
          </a:bodyPr>
          <a:lstStyle/>
          <a:p>
            <a:r>
              <a:rPr lang="en-US"/>
              <a:t>I’m nourished. I’m seen.</a:t>
            </a:r>
            <a:br>
              <a:rPr lang="en-US"/>
            </a:br>
            <a:r>
              <a:rPr lang="en-US"/>
              <a:t>I’m heard. I matter.</a:t>
            </a:r>
            <a:endParaRPr/>
          </a:p>
        </p:txBody>
      </p:sp>
      <p:pic>
        <p:nvPicPr>
          <p:cNvPr id="616" name="Google Shape;616;p101" descr="npp-blueman-white@2x.png"/>
          <p:cNvPicPr preferRelativeResize="0"/>
          <p:nvPr/>
        </p:nvPicPr>
        <p:blipFill rotWithShape="1">
          <a:blip r:embed="rId3">
            <a:alphaModFix/>
          </a:blip>
          <a:srcRect/>
          <a:stretch/>
        </p:blipFill>
        <p:spPr>
          <a:xfrm>
            <a:off x="3292928" y="1501316"/>
            <a:ext cx="2540000" cy="2540000"/>
          </a:xfrm>
          <a:prstGeom prst="rect">
            <a:avLst/>
          </a:prstGeom>
          <a:noFill/>
          <a:ln>
            <a:noFill/>
          </a:ln>
        </p:spPr>
      </p:pic>
    </p:spTree>
    <p:extLst>
      <p:ext uri="{BB962C8B-B14F-4D97-AF65-F5344CB8AC3E}">
        <p14:creationId xmlns:p14="http://schemas.microsoft.com/office/powerpoint/2010/main" val="3879394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02"/>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342900" indent="-342900">
              <a:spcBef>
                <a:spcPts val="0"/>
              </a:spcBef>
            </a:pPr>
            <a:r>
              <a:rPr lang="en-US">
                <a:latin typeface="Lato"/>
                <a:ea typeface="Lato"/>
                <a:cs typeface="Lato"/>
                <a:sym typeface="Lato"/>
              </a:rPr>
              <a:t>How do you know if you’re using a client-centered approach?</a:t>
            </a:r>
            <a:br>
              <a:rPr lang="en-US">
                <a:latin typeface="Lato"/>
                <a:ea typeface="Lato"/>
                <a:cs typeface="Lato"/>
                <a:sym typeface="Lato"/>
              </a:rPr>
            </a:br>
            <a:r>
              <a:rPr lang="en-US">
                <a:latin typeface="Lato"/>
                <a:ea typeface="Lato"/>
                <a:cs typeface="Lato"/>
                <a:sym typeface="Lato"/>
              </a:rPr>
              <a:t> </a:t>
            </a:r>
            <a:endParaRPr/>
          </a:p>
          <a:p>
            <a:pPr marL="342900" indent="-342900">
              <a:spcBef>
                <a:spcPts val="0"/>
              </a:spcBef>
            </a:pPr>
            <a:r>
              <a:rPr lang="en-US">
                <a:latin typeface="Lato"/>
                <a:ea typeface="Lato"/>
                <a:cs typeface="Lato"/>
                <a:sym typeface="Lato"/>
              </a:rPr>
              <a:t>You ask questions, listen, </a:t>
            </a:r>
            <a:br>
              <a:rPr lang="en-US">
                <a:latin typeface="Lato"/>
                <a:ea typeface="Lato"/>
                <a:cs typeface="Lato"/>
                <a:sym typeface="Lato"/>
              </a:rPr>
            </a:br>
            <a:r>
              <a:rPr lang="en-US">
                <a:latin typeface="Lato"/>
                <a:ea typeface="Lato"/>
                <a:cs typeface="Lato"/>
                <a:sym typeface="Lato"/>
              </a:rPr>
              <a:t>and respond to their needs. </a:t>
            </a:r>
            <a:endParaRPr>
              <a:latin typeface="Lato"/>
              <a:ea typeface="Lato"/>
              <a:cs typeface="Lato"/>
              <a:sym typeface="Lato"/>
            </a:endParaRPr>
          </a:p>
          <a:p>
            <a:pPr marL="0" indent="0">
              <a:spcBef>
                <a:spcPts val="0"/>
              </a:spcBef>
              <a:buSzPts val="3600"/>
              <a:buNone/>
            </a:pPr>
            <a:endParaRPr>
              <a:latin typeface="Lato"/>
              <a:ea typeface="Lato"/>
              <a:cs typeface="Lato"/>
              <a:sym typeface="Lato"/>
            </a:endParaRPr>
          </a:p>
          <a:p>
            <a:pPr marL="0" indent="129540">
              <a:buNone/>
            </a:pPr>
            <a:endParaRPr/>
          </a:p>
        </p:txBody>
      </p:sp>
      <p:sp>
        <p:nvSpPr>
          <p:cNvPr id="622" name="Google Shape;622;p102"/>
          <p:cNvSpPr txBox="1">
            <a:spLocks noGrp="1"/>
          </p:cNvSpPr>
          <p:nvPr>
            <p:ph type="title"/>
          </p:nvPr>
        </p:nvSpPr>
        <p:spPr>
          <a:xfrm>
            <a:off x="446524" y="1108470"/>
            <a:ext cx="8229600" cy="450902"/>
          </a:xfrm>
          <a:prstGeom prst="rect">
            <a:avLst/>
          </a:prstGeom>
          <a:noFill/>
          <a:ln>
            <a:noFill/>
          </a:ln>
        </p:spPr>
        <p:txBody>
          <a:bodyPr spcFirstLastPara="1" vert="horz" wrap="square" lIns="35600" tIns="35600" rIns="35600" bIns="35600" rtlCol="0" anchor="ctr" anchorCtr="0">
            <a:noAutofit/>
          </a:bodyPr>
          <a:lstStyle/>
          <a:p>
            <a:r>
              <a:rPr lang="en-US" b="0" i="0" u="none" strike="noStrike" cap="none">
                <a:latin typeface="Calibri"/>
                <a:ea typeface="Calibri"/>
                <a:cs typeface="Calibri"/>
                <a:sym typeface="Calibri"/>
              </a:rPr>
              <a:t>Client-centered Approach </a:t>
            </a:r>
            <a:endParaRPr/>
          </a:p>
        </p:txBody>
      </p:sp>
    </p:spTree>
    <p:extLst>
      <p:ext uri="{BB962C8B-B14F-4D97-AF65-F5344CB8AC3E}">
        <p14:creationId xmlns:p14="http://schemas.microsoft.com/office/powerpoint/2010/main" val="1722413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03"/>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Gathering Client Input</a:t>
            </a:r>
            <a:endParaRPr/>
          </a:p>
        </p:txBody>
      </p:sp>
      <p:pic>
        <p:nvPicPr>
          <p:cNvPr id="628" name="Google Shape;628;p103"/>
          <p:cNvPicPr preferRelativeResize="0"/>
          <p:nvPr/>
        </p:nvPicPr>
        <p:blipFill rotWithShape="1">
          <a:blip r:embed="rId3">
            <a:alphaModFix/>
          </a:blip>
          <a:srcRect t="10288" r="6" b="6"/>
          <a:stretch/>
        </p:blipFill>
        <p:spPr>
          <a:xfrm>
            <a:off x="3424397" y="2102198"/>
            <a:ext cx="2273855" cy="1397320"/>
          </a:xfrm>
          <a:prstGeom prst="rect">
            <a:avLst/>
          </a:prstGeom>
          <a:noFill/>
          <a:ln>
            <a:noFill/>
          </a:ln>
        </p:spPr>
      </p:pic>
      <p:pic>
        <p:nvPicPr>
          <p:cNvPr id="629" name="Google Shape;629;p103"/>
          <p:cNvPicPr preferRelativeResize="0"/>
          <p:nvPr/>
        </p:nvPicPr>
        <p:blipFill rotWithShape="1">
          <a:blip r:embed="rId4">
            <a:alphaModFix/>
          </a:blip>
          <a:srcRect r="2" b="7321"/>
          <a:stretch/>
        </p:blipFill>
        <p:spPr>
          <a:xfrm>
            <a:off x="446525" y="2102200"/>
            <a:ext cx="2273855" cy="1397319"/>
          </a:xfrm>
          <a:prstGeom prst="rect">
            <a:avLst/>
          </a:prstGeom>
          <a:noFill/>
          <a:ln>
            <a:noFill/>
          </a:ln>
        </p:spPr>
      </p:pic>
      <p:pic>
        <p:nvPicPr>
          <p:cNvPr id="630" name="Google Shape;630;p103" descr="https://lh3.googleusercontent.com/8Aa4RpRgGw8_pTeXuM3xf6vSF7T_B62Vep9UcyyUzNfYJzffseO-dEfj2hw6X2dgKrhDtnCsMy8RgdRksGWPrcKQOXMve0_R4szEwdSRviPXJAYY9S8aJt4jzik_ffBNsaLDg1jXtjTplHi5vA"/>
          <p:cNvPicPr preferRelativeResize="0"/>
          <p:nvPr/>
        </p:nvPicPr>
        <p:blipFill rotWithShape="1">
          <a:blip r:embed="rId5">
            <a:alphaModFix/>
          </a:blip>
          <a:srcRect t="16654" r="6" b="6"/>
          <a:stretch/>
        </p:blipFill>
        <p:spPr>
          <a:xfrm>
            <a:off x="446524" y="4123565"/>
            <a:ext cx="2273855" cy="1421365"/>
          </a:xfrm>
          <a:prstGeom prst="rect">
            <a:avLst/>
          </a:prstGeom>
          <a:noFill/>
          <a:ln>
            <a:noFill/>
          </a:ln>
        </p:spPr>
      </p:pic>
      <p:sp>
        <p:nvSpPr>
          <p:cNvPr id="631" name="Google Shape;631;p103"/>
          <p:cNvSpPr txBox="1"/>
          <p:nvPr/>
        </p:nvSpPr>
        <p:spPr>
          <a:xfrm>
            <a:off x="1048690" y="3620010"/>
            <a:ext cx="1069524" cy="400110"/>
          </a:xfrm>
          <a:prstGeom prst="rect">
            <a:avLst/>
          </a:prstGeom>
          <a:noFill/>
          <a:ln>
            <a:noFill/>
          </a:ln>
        </p:spPr>
        <p:txBody>
          <a:bodyPr spcFirstLastPara="1" wrap="square" lIns="91425" tIns="45700" rIns="91425" bIns="45700" anchor="t" anchorCtr="0">
            <a:noAutofit/>
          </a:bodyPr>
          <a:lstStyle/>
          <a:p>
            <a:pPr algn="ctr"/>
            <a:r>
              <a:rPr lang="en-US" sz="2000">
                <a:solidFill>
                  <a:srgbClr val="000000"/>
                </a:solidFill>
                <a:latin typeface="Lato"/>
                <a:ea typeface="Lato"/>
                <a:cs typeface="Lato"/>
                <a:sym typeface="Lato"/>
              </a:rPr>
              <a:t>Surveys</a:t>
            </a:r>
            <a:endParaRPr/>
          </a:p>
        </p:txBody>
      </p:sp>
      <p:sp>
        <p:nvSpPr>
          <p:cNvPr id="632" name="Google Shape;632;p103"/>
          <p:cNvSpPr txBox="1"/>
          <p:nvPr/>
        </p:nvSpPr>
        <p:spPr>
          <a:xfrm>
            <a:off x="3154984" y="3523564"/>
            <a:ext cx="2827978" cy="1015663"/>
          </a:xfrm>
          <a:prstGeom prst="rect">
            <a:avLst/>
          </a:prstGeom>
          <a:noFill/>
          <a:ln>
            <a:noFill/>
          </a:ln>
        </p:spPr>
        <p:txBody>
          <a:bodyPr spcFirstLastPara="1" wrap="square" lIns="91425" tIns="45700" rIns="91425" bIns="45700" anchor="t" anchorCtr="0">
            <a:noAutofit/>
          </a:bodyPr>
          <a:lstStyle/>
          <a:p>
            <a:pPr algn="ctr"/>
            <a:r>
              <a:rPr lang="en-US" sz="2000">
                <a:solidFill>
                  <a:srgbClr val="000000"/>
                </a:solidFill>
                <a:latin typeface="Lato"/>
                <a:ea typeface="Lato"/>
                <a:cs typeface="Lato"/>
                <a:sym typeface="Lato"/>
              </a:rPr>
              <a:t>“Voting,” comment cards, journals, “Question of the  </a:t>
            </a:r>
            <a:endParaRPr/>
          </a:p>
        </p:txBody>
      </p:sp>
      <p:sp>
        <p:nvSpPr>
          <p:cNvPr id="633" name="Google Shape;633;p103"/>
          <p:cNvSpPr/>
          <p:nvPr/>
        </p:nvSpPr>
        <p:spPr>
          <a:xfrm>
            <a:off x="6380703" y="3547607"/>
            <a:ext cx="2370094" cy="707886"/>
          </a:xfrm>
          <a:prstGeom prst="rect">
            <a:avLst/>
          </a:prstGeom>
          <a:noFill/>
          <a:ln>
            <a:noFill/>
          </a:ln>
        </p:spPr>
        <p:txBody>
          <a:bodyPr spcFirstLastPara="1" wrap="square" lIns="91425" tIns="45700" rIns="91425" bIns="45700" anchor="t" anchorCtr="0">
            <a:noAutofit/>
          </a:bodyPr>
          <a:lstStyle/>
          <a:p>
            <a:pPr algn="ctr"/>
            <a:r>
              <a:rPr lang="en-US" sz="2000">
                <a:solidFill>
                  <a:srgbClr val="000000"/>
                </a:solidFill>
                <a:latin typeface="Lato"/>
                <a:ea typeface="Lato"/>
                <a:cs typeface="Lato"/>
                <a:sym typeface="Lato"/>
              </a:rPr>
              <a:t>Listening tables or focus groups</a:t>
            </a:r>
            <a:endParaRPr/>
          </a:p>
        </p:txBody>
      </p:sp>
      <p:pic>
        <p:nvPicPr>
          <p:cNvPr id="634" name="Google Shape;634;p103"/>
          <p:cNvPicPr preferRelativeResize="0"/>
          <p:nvPr/>
        </p:nvPicPr>
        <p:blipFill rotWithShape="1">
          <a:blip r:embed="rId6">
            <a:alphaModFix/>
          </a:blip>
          <a:srcRect b="16635"/>
          <a:stretch/>
        </p:blipFill>
        <p:spPr>
          <a:xfrm>
            <a:off x="6417568" y="2102199"/>
            <a:ext cx="2273320" cy="1421365"/>
          </a:xfrm>
          <a:prstGeom prst="rect">
            <a:avLst/>
          </a:prstGeom>
          <a:noFill/>
          <a:ln>
            <a:noFill/>
          </a:ln>
        </p:spPr>
      </p:pic>
      <p:sp>
        <p:nvSpPr>
          <p:cNvPr id="635" name="Google Shape;635;p103"/>
          <p:cNvSpPr/>
          <p:nvPr/>
        </p:nvSpPr>
        <p:spPr>
          <a:xfrm>
            <a:off x="4862898" y="5063599"/>
            <a:ext cx="2855269" cy="400110"/>
          </a:xfrm>
          <a:prstGeom prst="rect">
            <a:avLst/>
          </a:prstGeom>
          <a:noFill/>
          <a:ln>
            <a:noFill/>
          </a:ln>
        </p:spPr>
        <p:txBody>
          <a:bodyPr spcFirstLastPara="1" wrap="square" lIns="91425" tIns="45700" rIns="91425" bIns="45700" anchor="t" anchorCtr="0">
            <a:noAutofit/>
          </a:bodyPr>
          <a:lstStyle/>
          <a:p>
            <a:r>
              <a:rPr lang="en-US" sz="2000">
                <a:solidFill>
                  <a:srgbClr val="000000"/>
                </a:solidFill>
                <a:latin typeface="Lato"/>
                <a:ea typeface="Lato"/>
                <a:cs typeface="Lato"/>
                <a:sym typeface="Lato"/>
              </a:rPr>
              <a:t>Empathetic observation</a:t>
            </a:r>
            <a:endParaRPr/>
          </a:p>
        </p:txBody>
      </p:sp>
      <p:sp>
        <p:nvSpPr>
          <p:cNvPr id="636" name="Google Shape;636;p103"/>
          <p:cNvSpPr/>
          <p:nvPr/>
        </p:nvSpPr>
        <p:spPr>
          <a:xfrm>
            <a:off x="2556791" y="3317828"/>
            <a:ext cx="246185" cy="246185"/>
          </a:xfrm>
          <a:prstGeom prst="ellipse">
            <a:avLst/>
          </a:prstGeom>
          <a:solidFill>
            <a:schemeClr val="accent5"/>
          </a:solidFill>
          <a:ln>
            <a:noFill/>
          </a:ln>
        </p:spPr>
        <p:txBody>
          <a:bodyPr spcFirstLastPara="1" wrap="square" lIns="91425" tIns="45700" rIns="91425" bIns="45700" anchor="ctr" anchorCtr="0">
            <a:noAutofit/>
          </a:bodyPr>
          <a:lstStyle/>
          <a:p>
            <a:pPr algn="ctr"/>
            <a:r>
              <a:rPr lang="en-US" sz="1400">
                <a:solidFill>
                  <a:schemeClr val="lt1"/>
                </a:solidFill>
                <a:latin typeface="Arial"/>
                <a:ea typeface="Arial"/>
                <a:cs typeface="Arial"/>
                <a:sym typeface="Arial"/>
              </a:rPr>
              <a:t>1</a:t>
            </a:r>
            <a:endParaRPr/>
          </a:p>
        </p:txBody>
      </p:sp>
      <p:sp>
        <p:nvSpPr>
          <p:cNvPr id="637" name="Google Shape;637;p103"/>
          <p:cNvSpPr/>
          <p:nvPr/>
        </p:nvSpPr>
        <p:spPr>
          <a:xfrm>
            <a:off x="5527845" y="3317828"/>
            <a:ext cx="246185" cy="246185"/>
          </a:xfrm>
          <a:prstGeom prst="ellipse">
            <a:avLst/>
          </a:prstGeom>
          <a:solidFill>
            <a:schemeClr val="accent5"/>
          </a:solidFill>
          <a:ln>
            <a:noFill/>
          </a:ln>
        </p:spPr>
        <p:txBody>
          <a:bodyPr spcFirstLastPara="1" wrap="square" lIns="91425" tIns="45700" rIns="91425" bIns="45700" anchor="ctr" anchorCtr="0">
            <a:noAutofit/>
          </a:bodyPr>
          <a:lstStyle/>
          <a:p>
            <a:pPr algn="ctr"/>
            <a:r>
              <a:rPr lang="en-US" sz="1400">
                <a:solidFill>
                  <a:schemeClr val="lt1"/>
                </a:solidFill>
                <a:latin typeface="Arial"/>
                <a:ea typeface="Arial"/>
                <a:cs typeface="Arial"/>
                <a:sym typeface="Arial"/>
              </a:rPr>
              <a:t>2</a:t>
            </a:r>
            <a:endParaRPr/>
          </a:p>
        </p:txBody>
      </p:sp>
      <p:sp>
        <p:nvSpPr>
          <p:cNvPr id="638" name="Google Shape;638;p103"/>
          <p:cNvSpPr/>
          <p:nvPr/>
        </p:nvSpPr>
        <p:spPr>
          <a:xfrm>
            <a:off x="8516989" y="3323494"/>
            <a:ext cx="246185" cy="246185"/>
          </a:xfrm>
          <a:prstGeom prst="ellipse">
            <a:avLst/>
          </a:prstGeom>
          <a:solidFill>
            <a:schemeClr val="accent5"/>
          </a:solidFill>
          <a:ln>
            <a:noFill/>
          </a:ln>
        </p:spPr>
        <p:txBody>
          <a:bodyPr spcFirstLastPara="1" wrap="square" lIns="91425" tIns="45700" rIns="91425" bIns="45700" anchor="ctr" anchorCtr="0">
            <a:noAutofit/>
          </a:bodyPr>
          <a:lstStyle/>
          <a:p>
            <a:pPr algn="ctr"/>
            <a:r>
              <a:rPr lang="en-US" sz="1400">
                <a:solidFill>
                  <a:schemeClr val="lt1"/>
                </a:solidFill>
                <a:latin typeface="Arial"/>
                <a:ea typeface="Arial"/>
                <a:cs typeface="Arial"/>
                <a:sym typeface="Arial"/>
              </a:rPr>
              <a:t>3</a:t>
            </a:r>
            <a:endParaRPr/>
          </a:p>
        </p:txBody>
      </p:sp>
      <p:sp>
        <p:nvSpPr>
          <p:cNvPr id="639" name="Google Shape;639;p103"/>
          <p:cNvSpPr/>
          <p:nvPr/>
        </p:nvSpPr>
        <p:spPr>
          <a:xfrm>
            <a:off x="4616713" y="5140562"/>
            <a:ext cx="246185" cy="246185"/>
          </a:xfrm>
          <a:prstGeom prst="ellipse">
            <a:avLst/>
          </a:prstGeom>
          <a:solidFill>
            <a:schemeClr val="accent5"/>
          </a:solidFill>
          <a:ln>
            <a:noFill/>
          </a:ln>
        </p:spPr>
        <p:txBody>
          <a:bodyPr spcFirstLastPara="1" wrap="square" lIns="91425" tIns="45700" rIns="91425" bIns="45700" anchor="ctr" anchorCtr="0">
            <a:noAutofit/>
          </a:bodyPr>
          <a:lstStyle/>
          <a:p>
            <a:pPr algn="ctr"/>
            <a:r>
              <a:rPr lang="en-US" sz="1400">
                <a:solidFill>
                  <a:schemeClr val="lt1"/>
                </a:solidFill>
                <a:latin typeface="Arial"/>
                <a:ea typeface="Arial"/>
                <a:cs typeface="Arial"/>
                <a:sym typeface="Arial"/>
              </a:rPr>
              <a:t>4</a:t>
            </a:r>
            <a:endParaRPr/>
          </a:p>
        </p:txBody>
      </p:sp>
    </p:spTree>
    <p:extLst>
      <p:ext uri="{BB962C8B-B14F-4D97-AF65-F5344CB8AC3E}">
        <p14:creationId xmlns:p14="http://schemas.microsoft.com/office/powerpoint/2010/main" val="1847752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104"/>
          <p:cNvGrpSpPr/>
          <p:nvPr/>
        </p:nvGrpSpPr>
        <p:grpSpPr>
          <a:xfrm>
            <a:off x="75677" y="819298"/>
            <a:ext cx="2494310" cy="1948485"/>
            <a:chOff x="54107" y="343239"/>
            <a:chExt cx="2494310" cy="1948485"/>
          </a:xfrm>
        </p:grpSpPr>
        <p:pic>
          <p:nvPicPr>
            <p:cNvPr id="646" name="Google Shape;646;p104" descr="Environmental-Nudges.png"/>
            <p:cNvPicPr preferRelativeResize="0"/>
            <p:nvPr/>
          </p:nvPicPr>
          <p:blipFill rotWithShape="1">
            <a:blip r:embed="rId3">
              <a:alphaModFix/>
            </a:blip>
            <a:srcRect/>
            <a:stretch/>
          </p:blipFill>
          <p:spPr>
            <a:xfrm>
              <a:off x="844062" y="343239"/>
              <a:ext cx="914400" cy="914400"/>
            </a:xfrm>
            <a:prstGeom prst="rect">
              <a:avLst/>
            </a:prstGeom>
            <a:solidFill>
              <a:schemeClr val="lt1"/>
            </a:solidFill>
            <a:ln>
              <a:noFill/>
            </a:ln>
          </p:spPr>
        </p:pic>
        <p:sp>
          <p:nvSpPr>
            <p:cNvPr id="647" name="Google Shape;647;p104"/>
            <p:cNvSpPr/>
            <p:nvPr/>
          </p:nvSpPr>
          <p:spPr>
            <a:xfrm>
              <a:off x="54107" y="1378654"/>
              <a:ext cx="2494310" cy="913070"/>
            </a:xfrm>
            <a:prstGeom prst="rect">
              <a:avLst/>
            </a:prstGeom>
            <a:noFill/>
            <a:ln>
              <a:noFill/>
            </a:ln>
          </p:spPr>
          <p:txBody>
            <a:bodyPr spcFirstLastPara="1" wrap="square" lIns="91425" tIns="45700" rIns="91425" bIns="45700" anchor="t" anchorCtr="0">
              <a:noAutofit/>
            </a:bodyPr>
            <a:lstStyle/>
            <a:p>
              <a:pPr algn="ctr"/>
              <a:r>
                <a:rPr lang="en-US" sz="2000" baseline="30000">
                  <a:solidFill>
                    <a:srgbClr val="80A842"/>
                  </a:solidFill>
                  <a:latin typeface="Lato Black"/>
                  <a:ea typeface="Lato Black"/>
                  <a:cs typeface="Lato Black"/>
                  <a:sym typeface="Lato Black"/>
                </a:rPr>
                <a:t>Environment</a:t>
              </a:r>
              <a:endParaRPr/>
            </a:p>
            <a:p>
              <a:pPr algn="ctr"/>
              <a:r>
                <a:rPr lang="en-US" sz="2000" baseline="30000">
                  <a:solidFill>
                    <a:srgbClr val="000000"/>
                  </a:solidFill>
                  <a:latin typeface="Lato"/>
                  <a:ea typeface="Lato"/>
                  <a:cs typeface="Lato"/>
                  <a:sym typeface="Lato"/>
                </a:rPr>
                <a:t>Clients are warmly welcomed</a:t>
              </a:r>
              <a:br>
                <a:rPr lang="en-US" sz="2000" baseline="30000">
                  <a:solidFill>
                    <a:srgbClr val="000000"/>
                  </a:solidFill>
                  <a:latin typeface="Lato"/>
                  <a:ea typeface="Lato"/>
                  <a:cs typeface="Lato"/>
                  <a:sym typeface="Lato"/>
                </a:rPr>
              </a:br>
              <a:r>
                <a:rPr lang="en-US" sz="2000" baseline="30000">
                  <a:solidFill>
                    <a:srgbClr val="000000"/>
                  </a:solidFill>
                  <a:latin typeface="Lato"/>
                  <a:ea typeface="Lato"/>
                  <a:cs typeface="Lato"/>
                  <a:sym typeface="Lato"/>
                </a:rPr>
                <a:t>and healthy options</a:t>
              </a:r>
              <a:br>
                <a:rPr lang="en-US" sz="2000" baseline="30000">
                  <a:solidFill>
                    <a:srgbClr val="000000"/>
                  </a:solidFill>
                  <a:latin typeface="Lato"/>
                  <a:ea typeface="Lato"/>
                  <a:cs typeface="Lato"/>
                  <a:sym typeface="Lato"/>
                </a:rPr>
              </a:br>
              <a:r>
                <a:rPr lang="en-US" sz="2000" baseline="30000">
                  <a:solidFill>
                    <a:srgbClr val="000000"/>
                  </a:solidFill>
                  <a:latin typeface="Lato"/>
                  <a:ea typeface="Lato"/>
                  <a:cs typeface="Lato"/>
                  <a:sym typeface="Lato"/>
                </a:rPr>
                <a:t> are easy to access.</a:t>
              </a:r>
              <a:endParaRPr/>
            </a:p>
          </p:txBody>
        </p:sp>
      </p:grpSp>
      <p:grpSp>
        <p:nvGrpSpPr>
          <p:cNvPr id="648" name="Google Shape;648;p104"/>
          <p:cNvGrpSpPr/>
          <p:nvPr/>
        </p:nvGrpSpPr>
        <p:grpSpPr>
          <a:xfrm>
            <a:off x="2858581" y="878296"/>
            <a:ext cx="3257212" cy="1952834"/>
            <a:chOff x="2831649" y="343239"/>
            <a:chExt cx="3257212" cy="1952834"/>
          </a:xfrm>
        </p:grpSpPr>
        <p:pic>
          <p:nvPicPr>
            <p:cNvPr id="649" name="Google Shape;649;p104" descr="Cultural-Accomendations.png"/>
            <p:cNvPicPr preferRelativeResize="0"/>
            <p:nvPr/>
          </p:nvPicPr>
          <p:blipFill rotWithShape="1">
            <a:blip r:embed="rId4">
              <a:alphaModFix/>
            </a:blip>
            <a:srcRect/>
            <a:stretch/>
          </p:blipFill>
          <p:spPr>
            <a:xfrm>
              <a:off x="4003055" y="343239"/>
              <a:ext cx="914400" cy="914400"/>
            </a:xfrm>
            <a:prstGeom prst="rect">
              <a:avLst/>
            </a:prstGeom>
            <a:solidFill>
              <a:schemeClr val="lt1"/>
            </a:solidFill>
            <a:ln>
              <a:noFill/>
            </a:ln>
          </p:spPr>
        </p:pic>
        <p:sp>
          <p:nvSpPr>
            <p:cNvPr id="650" name="Google Shape;650;p104"/>
            <p:cNvSpPr/>
            <p:nvPr/>
          </p:nvSpPr>
          <p:spPr>
            <a:xfrm>
              <a:off x="2831649" y="1280410"/>
              <a:ext cx="3257212" cy="1015663"/>
            </a:xfrm>
            <a:prstGeom prst="rect">
              <a:avLst/>
            </a:prstGeom>
            <a:solidFill>
              <a:schemeClr val="lt1"/>
            </a:solidFill>
            <a:ln>
              <a:noFill/>
            </a:ln>
          </p:spPr>
          <p:txBody>
            <a:bodyPr spcFirstLastPara="1" wrap="square" lIns="91425" tIns="45700" rIns="91425" bIns="45700" anchor="t" anchorCtr="0">
              <a:noAutofit/>
            </a:bodyPr>
            <a:lstStyle/>
            <a:p>
              <a:pPr algn="ctr"/>
              <a:r>
                <a:rPr lang="en-US" sz="2000" baseline="30000">
                  <a:solidFill>
                    <a:srgbClr val="760048"/>
                  </a:solidFill>
                  <a:latin typeface="Lato Black"/>
                  <a:ea typeface="Lato Black"/>
                  <a:cs typeface="Lato Black"/>
                  <a:sym typeface="Lato Black"/>
                </a:rPr>
                <a:t>Cultural &amp; Dietary</a:t>
              </a:r>
              <a:r>
                <a:rPr lang="en-US" sz="2000">
                  <a:solidFill>
                    <a:srgbClr val="760048"/>
                  </a:solidFill>
                  <a:latin typeface="Lato Black"/>
                  <a:ea typeface="Lato Black"/>
                  <a:cs typeface="Lato Black"/>
                  <a:sym typeface="Lato Black"/>
                </a:rPr>
                <a:t> </a:t>
              </a:r>
              <a:r>
                <a:rPr lang="en-US" sz="2000" baseline="30000">
                  <a:solidFill>
                    <a:srgbClr val="760048"/>
                  </a:solidFill>
                  <a:latin typeface="Lato Black"/>
                  <a:ea typeface="Lato Black"/>
                  <a:cs typeface="Lato Black"/>
                  <a:sym typeface="Lato Black"/>
                </a:rPr>
                <a:t>Accommodations</a:t>
              </a:r>
              <a:endParaRPr sz="2000">
                <a:solidFill>
                  <a:srgbClr val="760048"/>
                </a:solidFill>
                <a:latin typeface="Lato Black"/>
                <a:ea typeface="Lato Black"/>
                <a:cs typeface="Lato Black"/>
                <a:sym typeface="Lato Black"/>
              </a:endParaRPr>
            </a:p>
            <a:p>
              <a:pPr algn="ctr"/>
              <a:r>
                <a:rPr lang="en-US" sz="2000" baseline="30000">
                  <a:solidFill>
                    <a:srgbClr val="000000"/>
                  </a:solidFill>
                  <a:latin typeface="Lato"/>
                  <a:ea typeface="Lato"/>
                  <a:cs typeface="Lato"/>
                  <a:sym typeface="Lato"/>
                </a:rPr>
                <a:t>People of different backgrounds have access to food and information that fits their preferences and health needs.</a:t>
              </a:r>
              <a:endParaRPr/>
            </a:p>
          </p:txBody>
        </p:sp>
      </p:grpSp>
      <p:grpSp>
        <p:nvGrpSpPr>
          <p:cNvPr id="651" name="Google Shape;651;p104"/>
          <p:cNvGrpSpPr/>
          <p:nvPr/>
        </p:nvGrpSpPr>
        <p:grpSpPr>
          <a:xfrm>
            <a:off x="238972" y="3116833"/>
            <a:ext cx="2429382" cy="2015516"/>
            <a:chOff x="86571" y="2745013"/>
            <a:chExt cx="2429382" cy="2015516"/>
          </a:xfrm>
        </p:grpSpPr>
        <p:pic>
          <p:nvPicPr>
            <p:cNvPr id="652" name="Google Shape;652;p104" descr="Nutrition Education.png"/>
            <p:cNvPicPr preferRelativeResize="0"/>
            <p:nvPr/>
          </p:nvPicPr>
          <p:blipFill rotWithShape="1">
            <a:blip r:embed="rId5">
              <a:alphaModFix/>
            </a:blip>
            <a:srcRect/>
            <a:stretch/>
          </p:blipFill>
          <p:spPr>
            <a:xfrm>
              <a:off x="844062" y="2745013"/>
              <a:ext cx="914400" cy="914400"/>
            </a:xfrm>
            <a:prstGeom prst="rect">
              <a:avLst/>
            </a:prstGeom>
            <a:solidFill>
              <a:schemeClr val="lt1"/>
            </a:solidFill>
            <a:ln>
              <a:noFill/>
            </a:ln>
          </p:spPr>
        </p:pic>
        <p:sp>
          <p:nvSpPr>
            <p:cNvPr id="653" name="Google Shape;653;p104"/>
            <p:cNvSpPr/>
            <p:nvPr/>
          </p:nvSpPr>
          <p:spPr>
            <a:xfrm>
              <a:off x="86571" y="3744866"/>
              <a:ext cx="2429382" cy="1015663"/>
            </a:xfrm>
            <a:prstGeom prst="rect">
              <a:avLst/>
            </a:prstGeom>
            <a:noFill/>
            <a:ln>
              <a:noFill/>
            </a:ln>
          </p:spPr>
          <p:txBody>
            <a:bodyPr spcFirstLastPara="1" wrap="square" lIns="91425" tIns="45700" rIns="91425" bIns="45700" anchor="t" anchorCtr="0">
              <a:noAutofit/>
            </a:bodyPr>
            <a:lstStyle/>
            <a:p>
              <a:pPr algn="ctr"/>
              <a:r>
                <a:rPr lang="en-US" sz="2000" baseline="30000">
                  <a:solidFill>
                    <a:srgbClr val="ED6F23"/>
                  </a:solidFill>
                  <a:latin typeface="Lato Black"/>
                  <a:ea typeface="Lato Black"/>
                  <a:cs typeface="Lato Black"/>
                  <a:sym typeface="Lato Black"/>
                </a:rPr>
                <a:t>Nutrition</a:t>
              </a:r>
              <a:r>
                <a:rPr lang="en-US" sz="2000">
                  <a:solidFill>
                    <a:srgbClr val="ED6F23"/>
                  </a:solidFill>
                  <a:latin typeface="Lato Black"/>
                  <a:ea typeface="Lato Black"/>
                  <a:cs typeface="Lato Black"/>
                  <a:sym typeface="Lato Black"/>
                </a:rPr>
                <a:t> </a:t>
              </a:r>
              <a:r>
                <a:rPr lang="en-US" sz="2000" baseline="30000">
                  <a:solidFill>
                    <a:srgbClr val="ED6F23"/>
                  </a:solidFill>
                  <a:latin typeface="Lato Black"/>
                  <a:ea typeface="Lato Black"/>
                  <a:cs typeface="Lato Black"/>
                  <a:sym typeface="Lato Black"/>
                </a:rPr>
                <a:t>Education</a:t>
              </a:r>
              <a:endParaRPr sz="2000">
                <a:solidFill>
                  <a:srgbClr val="ED6F23"/>
                </a:solidFill>
                <a:latin typeface="Lato Black"/>
                <a:ea typeface="Lato Black"/>
                <a:cs typeface="Lato Black"/>
                <a:sym typeface="Lato Black"/>
              </a:endParaRPr>
            </a:p>
            <a:p>
              <a:pPr algn="ctr"/>
              <a:r>
                <a:rPr lang="en-US" sz="2000" baseline="30000">
                  <a:solidFill>
                    <a:srgbClr val="000000"/>
                  </a:solidFill>
                  <a:latin typeface="Lato"/>
                  <a:ea typeface="Lato"/>
                  <a:cs typeface="Lato"/>
                  <a:sym typeface="Lato"/>
                </a:rPr>
                <a:t>Clients, volunteers, and staff have access to nutrition and culinary education.</a:t>
              </a:r>
              <a:endParaRPr/>
            </a:p>
          </p:txBody>
        </p:sp>
      </p:grpSp>
      <p:grpSp>
        <p:nvGrpSpPr>
          <p:cNvPr id="654" name="Google Shape;654;p104"/>
          <p:cNvGrpSpPr/>
          <p:nvPr/>
        </p:nvGrpSpPr>
        <p:grpSpPr>
          <a:xfrm>
            <a:off x="6115793" y="3018064"/>
            <a:ext cx="2981270" cy="2236933"/>
            <a:chOff x="6077918" y="2745013"/>
            <a:chExt cx="2981270" cy="2236933"/>
          </a:xfrm>
        </p:grpSpPr>
        <p:pic>
          <p:nvPicPr>
            <p:cNvPr id="655" name="Google Shape;655;p104" descr="Nutrition goals and Pantry plans.png"/>
            <p:cNvPicPr preferRelativeResize="0"/>
            <p:nvPr/>
          </p:nvPicPr>
          <p:blipFill rotWithShape="1">
            <a:blip r:embed="rId6">
              <a:alphaModFix/>
            </a:blip>
            <a:srcRect/>
            <a:stretch/>
          </p:blipFill>
          <p:spPr>
            <a:xfrm>
              <a:off x="7111353" y="2745013"/>
              <a:ext cx="914400" cy="914400"/>
            </a:xfrm>
            <a:prstGeom prst="rect">
              <a:avLst/>
            </a:prstGeom>
            <a:solidFill>
              <a:schemeClr val="lt1"/>
            </a:solidFill>
            <a:ln>
              <a:noFill/>
            </a:ln>
          </p:spPr>
        </p:pic>
        <p:sp>
          <p:nvSpPr>
            <p:cNvPr id="656" name="Google Shape;656;p104"/>
            <p:cNvSpPr/>
            <p:nvPr/>
          </p:nvSpPr>
          <p:spPr>
            <a:xfrm>
              <a:off x="6077918" y="3761099"/>
              <a:ext cx="2981270" cy="1220847"/>
            </a:xfrm>
            <a:prstGeom prst="rect">
              <a:avLst/>
            </a:prstGeom>
            <a:solidFill>
              <a:schemeClr val="lt1"/>
            </a:solidFill>
            <a:ln>
              <a:noFill/>
            </a:ln>
          </p:spPr>
          <p:txBody>
            <a:bodyPr spcFirstLastPara="1" wrap="square" lIns="91425" tIns="45700" rIns="91425" bIns="45700" anchor="t" anchorCtr="0">
              <a:noAutofit/>
            </a:bodyPr>
            <a:lstStyle/>
            <a:p>
              <a:pPr algn="ctr"/>
              <a:r>
                <a:rPr lang="en-US" sz="2000" baseline="30000">
                  <a:solidFill>
                    <a:srgbClr val="760048"/>
                  </a:solidFill>
                  <a:latin typeface="Lato Black"/>
                  <a:ea typeface="Lato Black"/>
                  <a:cs typeface="Lato Black"/>
                  <a:sym typeface="Lato Black"/>
                </a:rPr>
                <a:t>Nutrition Goals &amp; Pantry Plans</a:t>
              </a:r>
              <a:endParaRPr sz="2000">
                <a:solidFill>
                  <a:srgbClr val="760048"/>
                </a:solidFill>
                <a:latin typeface="Lato Black"/>
                <a:ea typeface="Lato Black"/>
                <a:cs typeface="Lato Black"/>
                <a:sym typeface="Lato Black"/>
              </a:endParaRPr>
            </a:p>
            <a:p>
              <a:pPr algn="ctr"/>
              <a:r>
                <a:rPr lang="en-US" sz="2000" baseline="30000">
                  <a:solidFill>
                    <a:srgbClr val="000000"/>
                  </a:solidFill>
                  <a:latin typeface="Lato"/>
                  <a:ea typeface="Lato"/>
                  <a:cs typeface="Lato"/>
                  <a:sym typeface="Lato"/>
                </a:rPr>
                <a:t>Policies and procedures are documented and align with a commitment to dignified, healthy distribution.</a:t>
              </a:r>
              <a:endParaRPr/>
            </a:p>
          </p:txBody>
        </p:sp>
      </p:grpSp>
      <p:grpSp>
        <p:nvGrpSpPr>
          <p:cNvPr id="657" name="Google Shape;657;p104"/>
          <p:cNvGrpSpPr/>
          <p:nvPr/>
        </p:nvGrpSpPr>
        <p:grpSpPr>
          <a:xfrm>
            <a:off x="6077918" y="892974"/>
            <a:ext cx="2905520" cy="1743300"/>
            <a:chOff x="6115793" y="343239"/>
            <a:chExt cx="2905520" cy="1743300"/>
          </a:xfrm>
        </p:grpSpPr>
        <p:pic>
          <p:nvPicPr>
            <p:cNvPr id="658" name="Google Shape;658;p104" descr="Partnership-&amp;-Resources.png"/>
            <p:cNvPicPr preferRelativeResize="0"/>
            <p:nvPr/>
          </p:nvPicPr>
          <p:blipFill rotWithShape="1">
            <a:blip r:embed="rId7">
              <a:alphaModFix/>
            </a:blip>
            <a:srcRect/>
            <a:stretch/>
          </p:blipFill>
          <p:spPr>
            <a:xfrm>
              <a:off x="7111353" y="343239"/>
              <a:ext cx="914400" cy="914400"/>
            </a:xfrm>
            <a:prstGeom prst="rect">
              <a:avLst/>
            </a:prstGeom>
            <a:solidFill>
              <a:schemeClr val="lt1"/>
            </a:solidFill>
            <a:ln>
              <a:noFill/>
            </a:ln>
          </p:spPr>
        </p:pic>
        <p:sp>
          <p:nvSpPr>
            <p:cNvPr id="659" name="Google Shape;659;p104"/>
            <p:cNvSpPr/>
            <p:nvPr/>
          </p:nvSpPr>
          <p:spPr>
            <a:xfrm>
              <a:off x="6115793" y="1276061"/>
              <a:ext cx="2905520" cy="810478"/>
            </a:xfrm>
            <a:prstGeom prst="rect">
              <a:avLst/>
            </a:prstGeom>
            <a:noFill/>
            <a:ln>
              <a:noFill/>
            </a:ln>
          </p:spPr>
          <p:txBody>
            <a:bodyPr spcFirstLastPara="1" wrap="square" lIns="91425" tIns="45700" rIns="91425" bIns="45700" anchor="t" anchorCtr="0">
              <a:noAutofit/>
            </a:bodyPr>
            <a:lstStyle/>
            <a:p>
              <a:pPr algn="ctr"/>
              <a:r>
                <a:rPr lang="en-US" sz="2000" baseline="30000">
                  <a:solidFill>
                    <a:srgbClr val="ED6F23"/>
                  </a:solidFill>
                  <a:latin typeface="Lato Black"/>
                  <a:ea typeface="Lato Black"/>
                  <a:cs typeface="Lato Black"/>
                  <a:sym typeface="Lato Black"/>
                </a:rPr>
                <a:t>Community</a:t>
              </a:r>
              <a:r>
                <a:rPr lang="en-US" sz="2000">
                  <a:solidFill>
                    <a:srgbClr val="ED6F23"/>
                  </a:solidFill>
                  <a:latin typeface="Lato Black"/>
                  <a:ea typeface="Lato Black"/>
                  <a:cs typeface="Lato Black"/>
                  <a:sym typeface="Lato Black"/>
                </a:rPr>
                <a:t> </a:t>
              </a:r>
              <a:r>
                <a:rPr lang="en-US" sz="2000" baseline="30000">
                  <a:solidFill>
                    <a:srgbClr val="ED6F23"/>
                  </a:solidFill>
                  <a:latin typeface="Lato Black"/>
                  <a:ea typeface="Lato Black"/>
                  <a:cs typeface="Lato Black"/>
                  <a:sym typeface="Lato Black"/>
                </a:rPr>
                <a:t>Connections</a:t>
              </a:r>
              <a:endParaRPr sz="2000">
                <a:solidFill>
                  <a:srgbClr val="ED6F23"/>
                </a:solidFill>
                <a:latin typeface="Lato Black"/>
                <a:ea typeface="Lato Black"/>
                <a:cs typeface="Lato Black"/>
                <a:sym typeface="Lato Black"/>
              </a:endParaRPr>
            </a:p>
            <a:p>
              <a:pPr algn="ctr"/>
              <a:r>
                <a:rPr lang="en-US" sz="2000" baseline="30000">
                  <a:solidFill>
                    <a:srgbClr val="000000"/>
                  </a:solidFill>
                  <a:latin typeface="Lato"/>
                  <a:ea typeface="Lato"/>
                  <a:cs typeface="Lato"/>
                  <a:sym typeface="Lato"/>
                </a:rPr>
                <a:t>Pantries connect and collaborate with the community.</a:t>
              </a:r>
              <a:endParaRPr/>
            </a:p>
          </p:txBody>
        </p:sp>
      </p:grpSp>
      <p:grpSp>
        <p:nvGrpSpPr>
          <p:cNvPr id="660" name="Google Shape;660;p104"/>
          <p:cNvGrpSpPr/>
          <p:nvPr/>
        </p:nvGrpSpPr>
        <p:grpSpPr>
          <a:xfrm>
            <a:off x="2931172" y="3018064"/>
            <a:ext cx="2995621" cy="2026338"/>
            <a:chOff x="2962445" y="2745013"/>
            <a:chExt cx="2995621" cy="2026338"/>
          </a:xfrm>
        </p:grpSpPr>
        <p:pic>
          <p:nvPicPr>
            <p:cNvPr id="661" name="Google Shape;661;p104" descr="Inventory and Purchasing.png"/>
            <p:cNvPicPr preferRelativeResize="0"/>
            <p:nvPr/>
          </p:nvPicPr>
          <p:blipFill rotWithShape="1">
            <a:blip r:embed="rId8">
              <a:alphaModFix/>
            </a:blip>
            <a:srcRect/>
            <a:stretch/>
          </p:blipFill>
          <p:spPr>
            <a:xfrm>
              <a:off x="4003055" y="2745013"/>
              <a:ext cx="914400" cy="914400"/>
            </a:xfrm>
            <a:prstGeom prst="rect">
              <a:avLst/>
            </a:prstGeom>
            <a:solidFill>
              <a:schemeClr val="lt1"/>
            </a:solidFill>
            <a:ln>
              <a:noFill/>
            </a:ln>
          </p:spPr>
        </p:pic>
        <p:sp>
          <p:nvSpPr>
            <p:cNvPr id="662" name="Google Shape;662;p104"/>
            <p:cNvSpPr/>
            <p:nvPr/>
          </p:nvSpPr>
          <p:spPr>
            <a:xfrm>
              <a:off x="2962445" y="3755688"/>
              <a:ext cx="2995621" cy="1015663"/>
            </a:xfrm>
            <a:prstGeom prst="rect">
              <a:avLst/>
            </a:prstGeom>
            <a:noFill/>
            <a:ln>
              <a:noFill/>
            </a:ln>
          </p:spPr>
          <p:txBody>
            <a:bodyPr spcFirstLastPara="1" wrap="square" lIns="91425" tIns="45700" rIns="91425" bIns="45700" anchor="t" anchorCtr="0">
              <a:noAutofit/>
            </a:bodyPr>
            <a:lstStyle/>
            <a:p>
              <a:pPr algn="ctr"/>
              <a:r>
                <a:rPr lang="en-US" sz="2000" baseline="30000">
                  <a:solidFill>
                    <a:srgbClr val="80A842"/>
                  </a:solidFill>
                  <a:latin typeface="Lato Black"/>
                  <a:ea typeface="Lato Black"/>
                  <a:cs typeface="Lato Black"/>
                  <a:sym typeface="Lato Black"/>
                </a:rPr>
                <a:t>Inventory &amp;</a:t>
              </a:r>
              <a:r>
                <a:rPr lang="en-US" sz="2000">
                  <a:solidFill>
                    <a:srgbClr val="80A842"/>
                  </a:solidFill>
                  <a:latin typeface="Lato Black"/>
                  <a:ea typeface="Lato Black"/>
                  <a:cs typeface="Lato Black"/>
                  <a:sym typeface="Lato Black"/>
                </a:rPr>
                <a:t> </a:t>
              </a:r>
              <a:r>
                <a:rPr lang="en-US" sz="2000" baseline="30000">
                  <a:solidFill>
                    <a:srgbClr val="80A842"/>
                  </a:solidFill>
                  <a:latin typeface="Lato Black"/>
                  <a:ea typeface="Lato Black"/>
                  <a:cs typeface="Lato Black"/>
                  <a:sym typeface="Lato Black"/>
                </a:rPr>
                <a:t>Purchasing</a:t>
              </a:r>
              <a:endParaRPr sz="2000">
                <a:solidFill>
                  <a:srgbClr val="80A842"/>
                </a:solidFill>
                <a:latin typeface="Lato Black"/>
                <a:ea typeface="Lato Black"/>
                <a:cs typeface="Lato Black"/>
                <a:sym typeface="Lato Black"/>
              </a:endParaRPr>
            </a:p>
            <a:p>
              <a:pPr algn="ctr"/>
              <a:r>
                <a:rPr lang="en-US" sz="2000" baseline="30000">
                  <a:solidFill>
                    <a:srgbClr val="000000"/>
                  </a:solidFill>
                  <a:latin typeface="Lato"/>
                  <a:ea typeface="Lato"/>
                  <a:cs typeface="Lato"/>
                  <a:sym typeface="Lato"/>
                </a:rPr>
                <a:t>Healthy foods are prioritized for distribution. Pantries support a variety of waste reduction efforts.</a:t>
              </a:r>
              <a:endParaRPr/>
            </a:p>
          </p:txBody>
        </p:sp>
      </p:grpSp>
      <p:sp>
        <p:nvSpPr>
          <p:cNvPr id="663" name="Google Shape;663;p104"/>
          <p:cNvSpPr/>
          <p:nvPr/>
        </p:nvSpPr>
        <p:spPr>
          <a:xfrm>
            <a:off x="107563" y="671852"/>
            <a:ext cx="2692200" cy="5143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4919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5"/>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0" algn="ctr">
              <a:lnSpc>
                <a:spcPct val="150000"/>
              </a:lnSpc>
              <a:spcBef>
                <a:spcPts val="0"/>
              </a:spcBef>
              <a:buSzPts val="1800"/>
              <a:buNone/>
            </a:pPr>
            <a:r>
              <a:rPr lang="en-US" sz="2000">
                <a:solidFill>
                  <a:srgbClr val="760048"/>
                </a:solidFill>
              </a:rPr>
              <a:t>“Nudging” is creating small changes to the environment to influence healthy behaviors without eliminating choice. In a pantry setting, nudges can be used to help clients identify, select and utilize healthy or unfamiliar foods.</a:t>
            </a:r>
            <a:endParaRPr sz="2000">
              <a:solidFill>
                <a:srgbClr val="760048"/>
              </a:solidFill>
            </a:endParaRPr>
          </a:p>
        </p:txBody>
      </p:sp>
      <p:sp>
        <p:nvSpPr>
          <p:cNvPr id="669" name="Google Shape;669;p105"/>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b="0" i="0" u="none" strike="noStrike" cap="none">
                <a:latin typeface="Lato"/>
                <a:ea typeface="Lato"/>
                <a:cs typeface="Lato"/>
                <a:sym typeface="Lato"/>
              </a:rPr>
              <a:t>Environmental Shifts to Support Health</a:t>
            </a:r>
            <a:endParaRPr cap="none">
              <a:latin typeface="Lato"/>
              <a:ea typeface="Lato"/>
              <a:cs typeface="Lato"/>
              <a:sym typeface="Lato"/>
            </a:endParaRPr>
          </a:p>
        </p:txBody>
      </p:sp>
    </p:spTree>
    <p:extLst>
      <p:ext uri="{BB962C8B-B14F-4D97-AF65-F5344CB8AC3E}">
        <p14:creationId xmlns:p14="http://schemas.microsoft.com/office/powerpoint/2010/main" val="3620109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6"/>
          <p:cNvSpPr txBox="1">
            <a:spLocks noGrp="1"/>
          </p:cNvSpPr>
          <p:nvPr>
            <p:ph type="body" idx="1"/>
          </p:nvPr>
        </p:nvSpPr>
        <p:spPr>
          <a:xfrm>
            <a:off x="448130" y="1866936"/>
            <a:ext cx="6284459" cy="3852600"/>
          </a:xfrm>
          <a:prstGeom prst="rect">
            <a:avLst/>
          </a:prstGeom>
          <a:noFill/>
          <a:ln>
            <a:noFill/>
          </a:ln>
        </p:spPr>
        <p:txBody>
          <a:bodyPr spcFirstLastPara="1" vert="horz" wrap="square" lIns="45575" tIns="45575" rIns="45575" bIns="45575" rtlCol="0" anchor="t" anchorCtr="0">
            <a:noAutofit/>
          </a:bodyPr>
          <a:lstStyle/>
          <a:p>
            <a:pPr marL="342017" indent="-338328">
              <a:spcBef>
                <a:spcPts val="0"/>
              </a:spcBef>
              <a:buSzPts val="2240"/>
              <a:buFont typeface="Noto Sans Symbols"/>
              <a:buChar char="✓"/>
            </a:pPr>
            <a:r>
              <a:rPr lang="en-US" sz="2240" b="1">
                <a:latin typeface="Calibri"/>
                <a:ea typeface="Calibri"/>
                <a:cs typeface="Calibri"/>
                <a:sym typeface="Calibri"/>
              </a:rPr>
              <a:t>Fresh fruits &amp; vegetables – </a:t>
            </a:r>
            <a:r>
              <a:rPr lang="en-US" sz="2240">
                <a:latin typeface="Calibri"/>
                <a:ea typeface="Calibri"/>
                <a:cs typeface="Calibri"/>
                <a:sym typeface="Calibri"/>
              </a:rPr>
              <a:t>especially those that are unfamiliar</a:t>
            </a:r>
            <a:endParaRPr/>
          </a:p>
          <a:p>
            <a:pPr marL="342017" indent="-338328">
              <a:spcBef>
                <a:spcPts val="700"/>
              </a:spcBef>
              <a:buSzPts val="2240"/>
              <a:buFont typeface="Noto Sans Symbols"/>
              <a:buChar char="✓"/>
            </a:pPr>
            <a:r>
              <a:rPr lang="en-US" sz="2240">
                <a:latin typeface="Calibri"/>
                <a:ea typeface="Calibri"/>
                <a:cs typeface="Calibri"/>
                <a:sym typeface="Calibri"/>
              </a:rPr>
              <a:t>100% whole grains (rolled oats, wild rice,    barley, etc.)</a:t>
            </a:r>
            <a:endParaRPr/>
          </a:p>
          <a:p>
            <a:pPr marL="342017" indent="-338328">
              <a:spcBef>
                <a:spcPts val="700"/>
              </a:spcBef>
              <a:buSzPts val="2240"/>
              <a:buFont typeface="Noto Sans Symbols"/>
              <a:buChar char="✓"/>
            </a:pPr>
            <a:r>
              <a:rPr lang="en-US" sz="2240">
                <a:latin typeface="Calibri"/>
                <a:ea typeface="Calibri"/>
                <a:cs typeface="Calibri"/>
                <a:sym typeface="Calibri"/>
              </a:rPr>
              <a:t>Whole grain pastas, breads, tortillas, etc</a:t>
            </a:r>
            <a:endParaRPr sz="2240">
              <a:latin typeface="Calibri"/>
              <a:ea typeface="Calibri"/>
              <a:cs typeface="Calibri"/>
              <a:sym typeface="Calibri"/>
            </a:endParaRPr>
          </a:p>
          <a:p>
            <a:pPr marL="342017" indent="-338328">
              <a:spcBef>
                <a:spcPts val="700"/>
              </a:spcBef>
              <a:buSzPts val="2240"/>
              <a:buFont typeface="Noto Sans Symbols"/>
              <a:buChar char="✓"/>
            </a:pPr>
            <a:r>
              <a:rPr lang="en-US" sz="2240">
                <a:latin typeface="Calibri"/>
                <a:ea typeface="Calibri"/>
                <a:cs typeface="Calibri"/>
                <a:sym typeface="Calibri"/>
              </a:rPr>
              <a:t>Eggs</a:t>
            </a:r>
            <a:endParaRPr/>
          </a:p>
          <a:p>
            <a:pPr marL="342017" indent="-338328">
              <a:spcBef>
                <a:spcPts val="700"/>
              </a:spcBef>
              <a:buSzPts val="2240"/>
              <a:buFont typeface="Noto Sans Symbols"/>
              <a:buChar char="✓"/>
            </a:pPr>
            <a:r>
              <a:rPr lang="en-US" sz="2240">
                <a:latin typeface="Calibri"/>
                <a:ea typeface="Calibri"/>
                <a:cs typeface="Calibri"/>
                <a:sym typeface="Calibri"/>
              </a:rPr>
              <a:t>Nuts, seeds, beans, lentils with nothing added</a:t>
            </a:r>
            <a:endParaRPr/>
          </a:p>
          <a:p>
            <a:pPr marL="342017" indent="-338328">
              <a:spcBef>
                <a:spcPts val="700"/>
              </a:spcBef>
              <a:buSzPts val="2240"/>
              <a:buFont typeface="Noto Sans Symbols"/>
              <a:buChar char="✓"/>
            </a:pPr>
            <a:r>
              <a:rPr lang="en-US" sz="2240">
                <a:latin typeface="Calibri"/>
                <a:ea typeface="Calibri"/>
                <a:cs typeface="Calibri"/>
                <a:sym typeface="Calibri"/>
              </a:rPr>
              <a:t>Plain milk, yogurt, unsweetened alternative milks</a:t>
            </a:r>
            <a:endParaRPr/>
          </a:p>
          <a:p>
            <a:pPr marL="342017" indent="-338328">
              <a:spcBef>
                <a:spcPts val="700"/>
              </a:spcBef>
              <a:buSzPts val="2240"/>
              <a:buFont typeface="Noto Sans Symbols"/>
              <a:buChar char="✓"/>
            </a:pPr>
            <a:r>
              <a:rPr lang="en-US" sz="2240">
                <a:latin typeface="Calibri"/>
                <a:ea typeface="Calibri"/>
                <a:cs typeface="Calibri"/>
                <a:sym typeface="Calibri"/>
              </a:rPr>
              <a:t>Foods important to your clients</a:t>
            </a:r>
            <a:endParaRPr/>
          </a:p>
          <a:p>
            <a:pPr marL="342017" indent="-199777">
              <a:lnSpc>
                <a:spcPct val="80000"/>
              </a:lnSpc>
              <a:spcBef>
                <a:spcPts val="700"/>
              </a:spcBef>
              <a:buSzPts val="2240"/>
              <a:buNone/>
            </a:pPr>
            <a:endParaRPr sz="2240">
              <a:latin typeface="Calibri"/>
              <a:ea typeface="Calibri"/>
              <a:cs typeface="Calibri"/>
              <a:sym typeface="Calibri"/>
            </a:endParaRPr>
          </a:p>
        </p:txBody>
      </p:sp>
      <p:sp>
        <p:nvSpPr>
          <p:cNvPr id="675" name="Google Shape;675;p106"/>
          <p:cNvSpPr txBox="1">
            <a:spLocks noGrp="1"/>
          </p:cNvSpPr>
          <p:nvPr>
            <p:ph type="title"/>
          </p:nvPr>
        </p:nvSpPr>
        <p:spPr>
          <a:xfrm>
            <a:off x="446524" y="1108470"/>
            <a:ext cx="8229600" cy="450902"/>
          </a:xfrm>
          <a:prstGeom prst="rect">
            <a:avLst/>
          </a:prstGeom>
          <a:noFill/>
          <a:ln>
            <a:noFill/>
          </a:ln>
        </p:spPr>
        <p:txBody>
          <a:bodyPr spcFirstLastPara="1" vert="horz" wrap="square" lIns="45575" tIns="45575" rIns="45575" bIns="45575" rtlCol="0" anchor="ctr" anchorCtr="0">
            <a:noAutofit/>
          </a:bodyPr>
          <a:lstStyle/>
          <a:p>
            <a:r>
              <a:rPr lang="en-US" sz="2400"/>
              <a:t>What foods should you highlight?</a:t>
            </a:r>
            <a:endParaRPr sz="2400"/>
          </a:p>
        </p:txBody>
      </p:sp>
      <p:pic>
        <p:nvPicPr>
          <p:cNvPr id="676" name="Google Shape;676;p106"/>
          <p:cNvPicPr preferRelativeResize="0">
            <a:picLocks noGrp="1"/>
          </p:cNvPicPr>
          <p:nvPr>
            <p:ph type="body" idx="4294967295"/>
          </p:nvPr>
        </p:nvPicPr>
        <p:blipFill rotWithShape="1">
          <a:blip r:embed="rId3">
            <a:alphaModFix/>
          </a:blip>
          <a:srcRect/>
          <a:stretch/>
        </p:blipFill>
        <p:spPr>
          <a:xfrm>
            <a:off x="6732588" y="2138364"/>
            <a:ext cx="2411412" cy="2935287"/>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631009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107"/>
          <p:cNvPicPr preferRelativeResize="0"/>
          <p:nvPr/>
        </p:nvPicPr>
        <p:blipFill rotWithShape="1">
          <a:blip r:embed="rId3">
            <a:alphaModFix/>
          </a:blip>
          <a:srcRect/>
          <a:stretch/>
        </p:blipFill>
        <p:spPr>
          <a:xfrm>
            <a:off x="1237623" y="1137604"/>
            <a:ext cx="6511457" cy="4617861"/>
          </a:xfrm>
          <a:prstGeom prst="rect">
            <a:avLst/>
          </a:prstGeom>
          <a:noFill/>
          <a:ln>
            <a:noFill/>
          </a:ln>
        </p:spPr>
      </p:pic>
    </p:spTree>
    <p:extLst>
      <p:ext uri="{BB962C8B-B14F-4D97-AF65-F5344CB8AC3E}">
        <p14:creationId xmlns:p14="http://schemas.microsoft.com/office/powerpoint/2010/main" val="2874514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108"/>
          <p:cNvPicPr preferRelativeResize="0"/>
          <p:nvPr/>
        </p:nvPicPr>
        <p:blipFill rotWithShape="1">
          <a:blip r:embed="rId3">
            <a:alphaModFix/>
          </a:blip>
          <a:srcRect r="3183"/>
          <a:stretch/>
        </p:blipFill>
        <p:spPr>
          <a:xfrm>
            <a:off x="2984981" y="174669"/>
            <a:ext cx="6069148" cy="5143500"/>
          </a:xfrm>
          <a:prstGeom prst="rect">
            <a:avLst/>
          </a:prstGeom>
          <a:noFill/>
          <a:ln>
            <a:noFill/>
          </a:ln>
        </p:spPr>
      </p:pic>
      <p:sp>
        <p:nvSpPr>
          <p:cNvPr id="687" name="Google Shape;687;p108"/>
          <p:cNvSpPr txBox="1">
            <a:spLocks noGrp="1"/>
          </p:cNvSpPr>
          <p:nvPr>
            <p:ph type="title" idx="4294967295"/>
          </p:nvPr>
        </p:nvSpPr>
        <p:spPr>
          <a:xfrm>
            <a:off x="408896" y="1397443"/>
            <a:ext cx="2257063" cy="758825"/>
          </a:xfrm>
          <a:prstGeom prst="rect">
            <a:avLst/>
          </a:prstGeom>
          <a:noFill/>
          <a:ln>
            <a:noFill/>
          </a:ln>
        </p:spPr>
        <p:txBody>
          <a:bodyPr spcFirstLastPara="1" vert="horz" wrap="square" lIns="45575" tIns="45575" rIns="45575" bIns="45575" rtlCol="0" anchor="ctr" anchorCtr="0">
            <a:noAutofit/>
          </a:bodyPr>
          <a:lstStyle/>
          <a:p>
            <a:pPr>
              <a:lnSpc>
                <a:spcPct val="100000"/>
              </a:lnSpc>
              <a:spcBef>
                <a:spcPts val="0"/>
              </a:spcBef>
              <a:buSzPts val="1400"/>
            </a:pPr>
            <a:r>
              <a:rPr lang="en-US" sz="2400">
                <a:latin typeface="Lato"/>
                <a:ea typeface="Lato"/>
                <a:cs typeface="Lato"/>
                <a:sym typeface="Lato"/>
              </a:rPr>
              <a:t>Using Nudges in  All Types of Pantry Settings</a:t>
            </a:r>
            <a:br>
              <a:rPr lang="en-US" sz="2400">
                <a:latin typeface="Lato"/>
                <a:ea typeface="Lato"/>
                <a:cs typeface="Lato"/>
                <a:sym typeface="Lato"/>
              </a:rPr>
            </a:br>
            <a:endParaRPr sz="2400">
              <a:latin typeface="Lato"/>
              <a:ea typeface="Lato"/>
              <a:cs typeface="Lato"/>
              <a:sym typeface="Lato"/>
            </a:endParaRPr>
          </a:p>
        </p:txBody>
      </p:sp>
      <p:sp>
        <p:nvSpPr>
          <p:cNvPr id="688" name="Google Shape;688;p108"/>
          <p:cNvSpPr txBox="1">
            <a:spLocks noGrp="1"/>
          </p:cNvSpPr>
          <p:nvPr>
            <p:ph type="body" idx="4294967295"/>
          </p:nvPr>
        </p:nvSpPr>
        <p:spPr>
          <a:xfrm>
            <a:off x="0" y="1866901"/>
            <a:ext cx="8229600" cy="3852863"/>
          </a:xfrm>
          <a:prstGeom prst="rect">
            <a:avLst/>
          </a:prstGeom>
          <a:noFill/>
          <a:ln>
            <a:noFill/>
          </a:ln>
        </p:spPr>
        <p:txBody>
          <a:bodyPr spcFirstLastPara="1" vert="horz" wrap="square" lIns="45575" tIns="45575" rIns="45575" bIns="45575" rtlCol="0" anchor="t" anchorCtr="0">
            <a:noAutofit/>
          </a:bodyPr>
          <a:lstStyle/>
          <a:p>
            <a:pPr marL="25400" indent="0">
              <a:spcBef>
                <a:spcPts val="700"/>
              </a:spcBef>
              <a:buSzPts val="3060"/>
              <a:buNone/>
            </a:pPr>
            <a:endParaRPr/>
          </a:p>
          <a:p>
            <a:pPr marL="457200" indent="-431800">
              <a:spcBef>
                <a:spcPts val="700"/>
              </a:spcBef>
              <a:buSzPts val="3060"/>
            </a:pPr>
            <a:r>
              <a:rPr lang="en-US">
                <a:solidFill>
                  <a:srgbClr val="F7B345"/>
                </a:solidFill>
              </a:rPr>
              <a:t>C</a:t>
            </a:r>
            <a:r>
              <a:rPr lang="en-US"/>
              <a:t>onvenient</a:t>
            </a:r>
            <a:endParaRPr/>
          </a:p>
          <a:p>
            <a:pPr marL="194310" indent="0">
              <a:spcBef>
                <a:spcPts val="700"/>
              </a:spcBef>
              <a:buSzPts val="3060"/>
              <a:buNone/>
            </a:pPr>
            <a:endParaRPr/>
          </a:p>
          <a:p>
            <a:pPr marL="457200" indent="-431800">
              <a:spcBef>
                <a:spcPts val="700"/>
              </a:spcBef>
              <a:buSzPts val="3060"/>
            </a:pPr>
            <a:r>
              <a:rPr lang="en-US"/>
              <a:t> </a:t>
            </a:r>
            <a:r>
              <a:rPr lang="en-US">
                <a:solidFill>
                  <a:srgbClr val="F7B345"/>
                </a:solidFill>
              </a:rPr>
              <a:t>A</a:t>
            </a:r>
            <a:r>
              <a:rPr lang="en-US"/>
              <a:t>ttractive</a:t>
            </a:r>
            <a:endParaRPr/>
          </a:p>
          <a:p>
            <a:pPr marL="194310" indent="0">
              <a:spcBef>
                <a:spcPts val="700"/>
              </a:spcBef>
              <a:buSzPts val="3060"/>
              <a:buNone/>
            </a:pPr>
            <a:endParaRPr/>
          </a:p>
          <a:p>
            <a:pPr marL="457200" indent="-431800">
              <a:spcBef>
                <a:spcPts val="700"/>
              </a:spcBef>
              <a:buSzPts val="3060"/>
            </a:pPr>
            <a:r>
              <a:rPr lang="en-US"/>
              <a:t> </a:t>
            </a:r>
            <a:r>
              <a:rPr lang="en-US" sz="3600">
                <a:solidFill>
                  <a:srgbClr val="F7B345"/>
                </a:solidFill>
              </a:rPr>
              <a:t>N</a:t>
            </a:r>
            <a:r>
              <a:rPr lang="en-US"/>
              <a:t>ormal</a:t>
            </a:r>
            <a:endParaRPr/>
          </a:p>
          <a:p>
            <a:pPr marL="457200">
              <a:lnSpc>
                <a:spcPct val="100000"/>
              </a:lnSpc>
              <a:spcBef>
                <a:spcPts val="700"/>
              </a:spcBef>
              <a:buSzPts val="3200"/>
              <a:buNone/>
            </a:pPr>
            <a:endParaRPr/>
          </a:p>
        </p:txBody>
      </p:sp>
      <p:sp>
        <p:nvSpPr>
          <p:cNvPr id="689" name="Google Shape;689;p108"/>
          <p:cNvSpPr txBox="1"/>
          <p:nvPr/>
        </p:nvSpPr>
        <p:spPr>
          <a:xfrm>
            <a:off x="5807400" y="5345471"/>
            <a:ext cx="3336600" cy="2076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US" sz="1200" i="1" dirty="0">
                <a:solidFill>
                  <a:srgbClr val="000000"/>
                </a:solidFill>
                <a:latin typeface="Calibri"/>
                <a:ea typeface="Calibri"/>
                <a:cs typeface="Calibri"/>
                <a:sym typeface="Calibri"/>
              </a:rPr>
              <a:t>Image from VT Fresh </a:t>
            </a:r>
            <a:r>
              <a:rPr lang="en-US" sz="1200" i="1" dirty="0" err="1">
                <a:solidFill>
                  <a:srgbClr val="000000"/>
                </a:solidFill>
                <a:latin typeface="Calibri"/>
                <a:ea typeface="Calibri"/>
                <a:cs typeface="Calibri"/>
                <a:sym typeface="Calibri"/>
              </a:rPr>
              <a:t>instagram</a:t>
            </a:r>
            <a:r>
              <a:rPr lang="en-US" sz="1200" i="1" dirty="0">
                <a:solidFill>
                  <a:srgbClr val="000000"/>
                </a:solidFill>
                <a:latin typeface="Calibri"/>
                <a:ea typeface="Calibri"/>
                <a:cs typeface="Calibri"/>
                <a:sym typeface="Calibri"/>
              </a:rPr>
              <a:t> @</a:t>
            </a:r>
            <a:r>
              <a:rPr lang="en-US" sz="1200" i="1" dirty="0" err="1">
                <a:solidFill>
                  <a:srgbClr val="000000"/>
                </a:solidFill>
                <a:latin typeface="Calibri"/>
                <a:ea typeface="Calibri"/>
                <a:cs typeface="Calibri"/>
                <a:sym typeface="Calibri"/>
              </a:rPr>
              <a:t>vtfreshprogram</a:t>
            </a:r>
            <a:endParaRPr sz="1200" i="1"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5544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9"/>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Pantries</a:t>
            </a:r>
            <a:endParaRPr/>
          </a:p>
          <a:p>
            <a:pPr marL="0" indent="0">
              <a:buNone/>
            </a:pPr>
            <a:r>
              <a:rPr lang="en-US"/>
              <a:t>Placement</a:t>
            </a:r>
            <a:endParaRPr/>
          </a:p>
          <a:p>
            <a:pPr indent="-457200">
              <a:spcBef>
                <a:spcPts val="0"/>
              </a:spcBef>
              <a:buSzPts val="2400"/>
              <a:buFont typeface="Arial"/>
              <a:buAutoNum type="arabicPeriod"/>
            </a:pPr>
            <a:r>
              <a:rPr lang="en-US" sz="2000"/>
              <a:t>Place fruits and vegetables </a:t>
            </a:r>
            <a:r>
              <a:rPr lang="en-US" sz="2000" i="1"/>
              <a:t>before </a:t>
            </a:r>
            <a:r>
              <a:rPr lang="en-US" sz="2000"/>
              <a:t>other foods in line.</a:t>
            </a:r>
            <a:endParaRPr/>
          </a:p>
          <a:p>
            <a:pPr indent="-457200">
              <a:spcBef>
                <a:spcPts val="0"/>
              </a:spcBef>
              <a:buSzPts val="2400"/>
              <a:buFont typeface="Arial"/>
              <a:buAutoNum type="arabicPeriod"/>
            </a:pPr>
            <a:r>
              <a:rPr lang="en-US" sz="2000"/>
              <a:t>Place healthy foods at </a:t>
            </a:r>
            <a:r>
              <a:rPr lang="en-US" sz="2000" i="1"/>
              <a:t>eye level </a:t>
            </a:r>
            <a:r>
              <a:rPr lang="en-US" sz="2000"/>
              <a:t>in </a:t>
            </a:r>
            <a:r>
              <a:rPr lang="en-US" sz="2000" i="1"/>
              <a:t>easy to reach </a:t>
            </a:r>
            <a:r>
              <a:rPr lang="en-US" sz="2000"/>
              <a:t>location.</a:t>
            </a:r>
            <a:endParaRPr sz="2000"/>
          </a:p>
          <a:p>
            <a:pPr marL="0" indent="0">
              <a:spcBef>
                <a:spcPts val="0"/>
              </a:spcBef>
              <a:buSzPts val="2400"/>
              <a:buNone/>
            </a:pPr>
            <a:endParaRPr sz="2000"/>
          </a:p>
          <a:p>
            <a:pPr marL="0" indent="0">
              <a:spcBef>
                <a:spcPts val="0"/>
              </a:spcBef>
              <a:buSzPts val="2400"/>
              <a:buNone/>
            </a:pPr>
            <a:endParaRPr sz="2000"/>
          </a:p>
        </p:txBody>
      </p:sp>
      <p:sp>
        <p:nvSpPr>
          <p:cNvPr id="695" name="Google Shape;695;p109"/>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Convenience</a:t>
            </a:r>
            <a:endParaRPr/>
          </a:p>
        </p:txBody>
      </p:sp>
      <p:pic>
        <p:nvPicPr>
          <p:cNvPr id="696" name="Google Shape;696;p109"/>
          <p:cNvPicPr preferRelativeResize="0"/>
          <p:nvPr/>
        </p:nvPicPr>
        <p:blipFill rotWithShape="1">
          <a:blip r:embed="rId3">
            <a:alphaModFix/>
          </a:blip>
          <a:srcRect/>
          <a:stretch/>
        </p:blipFill>
        <p:spPr>
          <a:xfrm>
            <a:off x="88035" y="3855094"/>
            <a:ext cx="4750183" cy="1071679"/>
          </a:xfrm>
          <a:prstGeom prst="rect">
            <a:avLst/>
          </a:prstGeom>
          <a:noFill/>
          <a:ln>
            <a:noFill/>
          </a:ln>
        </p:spPr>
      </p:pic>
      <p:pic>
        <p:nvPicPr>
          <p:cNvPr id="697" name="Google Shape;697;p109"/>
          <p:cNvPicPr preferRelativeResize="0"/>
          <p:nvPr/>
        </p:nvPicPr>
        <p:blipFill rotWithShape="1">
          <a:blip r:embed="rId4">
            <a:alphaModFix/>
          </a:blip>
          <a:srcRect/>
          <a:stretch/>
        </p:blipFill>
        <p:spPr>
          <a:xfrm>
            <a:off x="4838218" y="3563595"/>
            <a:ext cx="4217801" cy="1654675"/>
          </a:xfrm>
          <a:prstGeom prst="rect">
            <a:avLst/>
          </a:prstGeom>
          <a:noFill/>
          <a:ln>
            <a:noFill/>
          </a:ln>
        </p:spPr>
      </p:pic>
    </p:spTree>
    <p:extLst>
      <p:ext uri="{BB962C8B-B14F-4D97-AF65-F5344CB8AC3E}">
        <p14:creationId xmlns:p14="http://schemas.microsoft.com/office/powerpoint/2010/main" val="459586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10"/>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Pre-Bagged Pantries</a:t>
            </a:r>
            <a:endParaRPr/>
          </a:p>
          <a:p>
            <a:pPr marL="0" indent="0">
              <a:buNone/>
            </a:pPr>
            <a:r>
              <a:rPr lang="en-US"/>
              <a:t>Placement</a:t>
            </a:r>
            <a:endParaRPr/>
          </a:p>
          <a:p>
            <a:pPr indent="-457200">
              <a:spcBef>
                <a:spcPts val="0"/>
              </a:spcBef>
              <a:buSzPts val="2400"/>
              <a:buFont typeface="Arial"/>
              <a:buAutoNum type="arabicPeriod"/>
            </a:pPr>
            <a:r>
              <a:rPr lang="en-US" sz="2000"/>
              <a:t>Make less healthy food available “by request”</a:t>
            </a:r>
            <a:endParaRPr/>
          </a:p>
          <a:p>
            <a:pPr indent="-457200">
              <a:spcBef>
                <a:spcPts val="0"/>
              </a:spcBef>
              <a:buSzPts val="2400"/>
              <a:buFont typeface="Arial"/>
              <a:buAutoNum type="arabicPeriod"/>
            </a:pPr>
            <a:r>
              <a:rPr lang="en-US" sz="2000"/>
              <a:t>Allow fruits &amp; vegetables “by choice”</a:t>
            </a:r>
            <a:endParaRPr sz="2000"/>
          </a:p>
          <a:p>
            <a:pPr marL="0" indent="0">
              <a:spcBef>
                <a:spcPts val="0"/>
              </a:spcBef>
              <a:buSzPts val="2400"/>
              <a:buNone/>
            </a:pPr>
            <a:endParaRPr sz="2000"/>
          </a:p>
          <a:p>
            <a:pPr marL="0" indent="0">
              <a:spcBef>
                <a:spcPts val="0"/>
              </a:spcBef>
              <a:buSzPts val="2400"/>
              <a:buNone/>
            </a:pPr>
            <a:endParaRPr sz="2000"/>
          </a:p>
        </p:txBody>
      </p:sp>
      <p:sp>
        <p:nvSpPr>
          <p:cNvPr id="703" name="Google Shape;703;p110"/>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Convenience</a:t>
            </a:r>
            <a:endParaRPr/>
          </a:p>
        </p:txBody>
      </p:sp>
      <p:pic>
        <p:nvPicPr>
          <p:cNvPr id="704" name="Google Shape;704;p110"/>
          <p:cNvPicPr preferRelativeResize="0"/>
          <p:nvPr/>
        </p:nvPicPr>
        <p:blipFill rotWithShape="1">
          <a:blip r:embed="rId3">
            <a:alphaModFix/>
          </a:blip>
          <a:srcRect t="13824"/>
          <a:stretch/>
        </p:blipFill>
        <p:spPr>
          <a:xfrm>
            <a:off x="2282218" y="3689488"/>
            <a:ext cx="1883780" cy="2164466"/>
          </a:xfrm>
          <a:prstGeom prst="rect">
            <a:avLst/>
          </a:prstGeom>
          <a:noFill/>
          <a:ln>
            <a:noFill/>
          </a:ln>
        </p:spPr>
      </p:pic>
      <p:pic>
        <p:nvPicPr>
          <p:cNvPr id="705" name="Google Shape;705;p110"/>
          <p:cNvPicPr preferRelativeResize="0"/>
          <p:nvPr/>
        </p:nvPicPr>
        <p:blipFill rotWithShape="1">
          <a:blip r:embed="rId4">
            <a:alphaModFix/>
          </a:blip>
          <a:srcRect t="17395" b="11277"/>
          <a:stretch/>
        </p:blipFill>
        <p:spPr>
          <a:xfrm>
            <a:off x="4905310" y="3672126"/>
            <a:ext cx="2312405" cy="2199190"/>
          </a:xfrm>
          <a:prstGeom prst="rect">
            <a:avLst/>
          </a:prstGeom>
          <a:noFill/>
          <a:ln>
            <a:noFill/>
          </a:ln>
        </p:spPr>
      </p:pic>
      <p:sp>
        <p:nvSpPr>
          <p:cNvPr id="706" name="Google Shape;706;p110"/>
          <p:cNvSpPr txBox="1"/>
          <p:nvPr/>
        </p:nvSpPr>
        <p:spPr>
          <a:xfrm>
            <a:off x="570726" y="4510111"/>
            <a:ext cx="1588897" cy="523220"/>
          </a:xfrm>
          <a:prstGeom prst="rect">
            <a:avLst/>
          </a:prstGeom>
          <a:noFill/>
          <a:ln>
            <a:noFill/>
          </a:ln>
        </p:spPr>
        <p:txBody>
          <a:bodyPr spcFirstLastPara="1" wrap="square" lIns="91425" tIns="45700" rIns="91425" bIns="45700" anchor="t" anchorCtr="0">
            <a:noAutofit/>
          </a:bodyPr>
          <a:lstStyle/>
          <a:p>
            <a:pPr algn="ctr"/>
            <a:r>
              <a:rPr lang="en-US" sz="1400">
                <a:solidFill>
                  <a:srgbClr val="000000"/>
                </a:solidFill>
                <a:latin typeface="Arial"/>
                <a:ea typeface="Arial"/>
                <a:cs typeface="Arial"/>
                <a:sym typeface="Arial"/>
              </a:rPr>
              <a:t>Catholic Charities</a:t>
            </a:r>
            <a:endParaRPr/>
          </a:p>
          <a:p>
            <a:pPr algn="ctr"/>
            <a:r>
              <a:rPr lang="en-US" sz="1400">
                <a:solidFill>
                  <a:srgbClr val="000000"/>
                </a:solidFill>
                <a:latin typeface="Arial"/>
                <a:ea typeface="Arial"/>
                <a:cs typeface="Arial"/>
                <a:sym typeface="Arial"/>
              </a:rPr>
              <a:t>Orange County</a:t>
            </a:r>
            <a:endParaRPr/>
          </a:p>
        </p:txBody>
      </p:sp>
      <p:sp>
        <p:nvSpPr>
          <p:cNvPr id="707" name="Google Shape;707;p110"/>
          <p:cNvSpPr txBox="1"/>
          <p:nvPr/>
        </p:nvSpPr>
        <p:spPr>
          <a:xfrm>
            <a:off x="7335630" y="4510111"/>
            <a:ext cx="1588897" cy="523220"/>
          </a:xfrm>
          <a:prstGeom prst="rect">
            <a:avLst/>
          </a:prstGeom>
          <a:noFill/>
          <a:ln>
            <a:noFill/>
          </a:ln>
        </p:spPr>
        <p:txBody>
          <a:bodyPr spcFirstLastPara="1" wrap="square" lIns="91425" tIns="45700" rIns="91425" bIns="45700" anchor="t" anchorCtr="0">
            <a:noAutofit/>
          </a:bodyPr>
          <a:lstStyle/>
          <a:p>
            <a:pPr algn="ctr"/>
            <a:r>
              <a:rPr lang="en-US" sz="1400">
                <a:solidFill>
                  <a:srgbClr val="000000"/>
                </a:solidFill>
                <a:latin typeface="Arial"/>
                <a:ea typeface="Arial"/>
                <a:cs typeface="Arial"/>
                <a:sym typeface="Arial"/>
              </a:rPr>
              <a:t>Catholic Charities</a:t>
            </a:r>
            <a:endParaRPr/>
          </a:p>
          <a:p>
            <a:pPr algn="ctr"/>
            <a:r>
              <a:rPr lang="en-US" sz="1400">
                <a:solidFill>
                  <a:srgbClr val="000000"/>
                </a:solidFill>
                <a:latin typeface="Arial"/>
                <a:ea typeface="Arial"/>
                <a:cs typeface="Arial"/>
                <a:sym typeface="Arial"/>
              </a:rPr>
              <a:t>Santa Rosa</a:t>
            </a:r>
            <a:endParaRPr/>
          </a:p>
        </p:txBody>
      </p:sp>
    </p:spTree>
    <p:extLst>
      <p:ext uri="{BB962C8B-B14F-4D97-AF65-F5344CB8AC3E}">
        <p14:creationId xmlns:p14="http://schemas.microsoft.com/office/powerpoint/2010/main" val="2311290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5"/>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Products and Programs</a:t>
            </a:r>
            <a:endParaRPr/>
          </a:p>
        </p:txBody>
      </p:sp>
      <p:pic>
        <p:nvPicPr>
          <p:cNvPr id="408" name="Google Shape;408;p75"/>
          <p:cNvPicPr preferRelativeResize="0"/>
          <p:nvPr/>
        </p:nvPicPr>
        <p:blipFill rotWithShape="1">
          <a:blip r:embed="rId3">
            <a:alphaModFix/>
          </a:blip>
          <a:srcRect/>
          <a:stretch/>
        </p:blipFill>
        <p:spPr>
          <a:xfrm>
            <a:off x="3415726" y="2434960"/>
            <a:ext cx="1988083" cy="1988083"/>
          </a:xfrm>
          <a:prstGeom prst="rect">
            <a:avLst/>
          </a:prstGeom>
          <a:noFill/>
          <a:ln>
            <a:noFill/>
          </a:ln>
        </p:spPr>
      </p:pic>
      <p:pic>
        <p:nvPicPr>
          <p:cNvPr id="409" name="Google Shape;409;p75"/>
          <p:cNvPicPr preferRelativeResize="0"/>
          <p:nvPr/>
        </p:nvPicPr>
        <p:blipFill rotWithShape="1">
          <a:blip r:embed="rId4">
            <a:alphaModFix/>
          </a:blip>
          <a:srcRect/>
          <a:stretch/>
        </p:blipFill>
        <p:spPr>
          <a:xfrm>
            <a:off x="735593" y="2233599"/>
            <a:ext cx="1394050" cy="841873"/>
          </a:xfrm>
          <a:prstGeom prst="rect">
            <a:avLst/>
          </a:prstGeom>
          <a:noFill/>
          <a:ln>
            <a:noFill/>
          </a:ln>
        </p:spPr>
      </p:pic>
      <p:pic>
        <p:nvPicPr>
          <p:cNvPr id="410" name="Google Shape;410;p75"/>
          <p:cNvPicPr preferRelativeResize="0"/>
          <p:nvPr/>
        </p:nvPicPr>
        <p:blipFill rotWithShape="1">
          <a:blip r:embed="rId5">
            <a:alphaModFix/>
          </a:blip>
          <a:srcRect/>
          <a:stretch/>
        </p:blipFill>
        <p:spPr>
          <a:xfrm>
            <a:off x="284773" y="4680611"/>
            <a:ext cx="3006398" cy="763890"/>
          </a:xfrm>
          <a:prstGeom prst="rect">
            <a:avLst/>
          </a:prstGeom>
          <a:noFill/>
          <a:ln>
            <a:noFill/>
          </a:ln>
        </p:spPr>
      </p:pic>
      <p:pic>
        <p:nvPicPr>
          <p:cNvPr id="411" name="Google Shape;411;p75"/>
          <p:cNvPicPr preferRelativeResize="0"/>
          <p:nvPr/>
        </p:nvPicPr>
        <p:blipFill rotWithShape="1">
          <a:blip r:embed="rId6">
            <a:alphaModFix/>
          </a:blip>
          <a:srcRect/>
          <a:stretch/>
        </p:blipFill>
        <p:spPr>
          <a:xfrm>
            <a:off x="6411141" y="1671330"/>
            <a:ext cx="1823389" cy="1671440"/>
          </a:xfrm>
          <a:prstGeom prst="rect">
            <a:avLst/>
          </a:prstGeom>
          <a:noFill/>
          <a:ln>
            <a:noFill/>
          </a:ln>
        </p:spPr>
      </p:pic>
      <p:pic>
        <p:nvPicPr>
          <p:cNvPr id="412" name="Google Shape;412;p75"/>
          <p:cNvPicPr preferRelativeResize="0"/>
          <p:nvPr/>
        </p:nvPicPr>
        <p:blipFill rotWithShape="1">
          <a:blip r:embed="rId7">
            <a:alphaModFix/>
          </a:blip>
          <a:srcRect/>
          <a:stretch/>
        </p:blipFill>
        <p:spPr>
          <a:xfrm>
            <a:off x="6117074" y="4168151"/>
            <a:ext cx="2559050" cy="1276350"/>
          </a:xfrm>
          <a:prstGeom prst="rect">
            <a:avLst/>
          </a:prstGeom>
          <a:noFill/>
          <a:ln>
            <a:noFill/>
          </a:ln>
        </p:spPr>
      </p:pic>
    </p:spTree>
    <p:extLst>
      <p:ext uri="{BB962C8B-B14F-4D97-AF65-F5344CB8AC3E}">
        <p14:creationId xmlns:p14="http://schemas.microsoft.com/office/powerpoint/2010/main" val="2000907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11"/>
          <p:cNvSpPr txBox="1">
            <a:spLocks noGrp="1"/>
          </p:cNvSpPr>
          <p:nvPr>
            <p:ph type="body" idx="1"/>
          </p:nvPr>
        </p:nvSpPr>
        <p:spPr>
          <a:xfrm>
            <a:off x="448130" y="1866936"/>
            <a:ext cx="3578973"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Pantries</a:t>
            </a:r>
            <a:endParaRPr/>
          </a:p>
          <a:p>
            <a:pPr marL="0" indent="0">
              <a:buNone/>
            </a:pPr>
            <a:r>
              <a:rPr lang="en-US"/>
              <a:t>Environment Upgrades</a:t>
            </a:r>
            <a:endParaRPr/>
          </a:p>
          <a:p>
            <a:pPr indent="-457200">
              <a:spcBef>
                <a:spcPts val="0"/>
              </a:spcBef>
              <a:buSzPts val="2400"/>
              <a:buFont typeface="Arial"/>
              <a:buAutoNum type="arabicPeriod"/>
            </a:pPr>
            <a:r>
              <a:rPr lang="en-US" sz="2000"/>
              <a:t>Simple upgrades to displays</a:t>
            </a:r>
            <a:endParaRPr/>
          </a:p>
          <a:p>
            <a:pPr marL="0" indent="0">
              <a:spcBef>
                <a:spcPts val="0"/>
              </a:spcBef>
              <a:buSzPts val="2400"/>
              <a:buNone/>
            </a:pPr>
            <a:endParaRPr sz="2000"/>
          </a:p>
          <a:p>
            <a:pPr marL="0" indent="0">
              <a:spcBef>
                <a:spcPts val="0"/>
              </a:spcBef>
              <a:buSzPts val="2400"/>
              <a:buNone/>
            </a:pPr>
            <a:endParaRPr sz="2000"/>
          </a:p>
        </p:txBody>
      </p:sp>
      <p:sp>
        <p:nvSpPr>
          <p:cNvPr id="713" name="Google Shape;713;p111"/>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Attractive</a:t>
            </a:r>
            <a:endParaRPr/>
          </a:p>
        </p:txBody>
      </p:sp>
      <p:pic>
        <p:nvPicPr>
          <p:cNvPr id="714" name="Google Shape;714;p111"/>
          <p:cNvPicPr preferRelativeResize="0"/>
          <p:nvPr/>
        </p:nvPicPr>
        <p:blipFill rotWithShape="1">
          <a:blip r:embed="rId3">
            <a:alphaModFix/>
          </a:blip>
          <a:srcRect/>
          <a:stretch/>
        </p:blipFill>
        <p:spPr>
          <a:xfrm>
            <a:off x="794638" y="3405683"/>
            <a:ext cx="2885954" cy="2164466"/>
          </a:xfrm>
          <a:prstGeom prst="rect">
            <a:avLst/>
          </a:prstGeom>
          <a:noFill/>
          <a:ln>
            <a:noFill/>
          </a:ln>
        </p:spPr>
      </p:pic>
      <p:pic>
        <p:nvPicPr>
          <p:cNvPr id="715" name="Google Shape;715;p111"/>
          <p:cNvPicPr preferRelativeResize="0"/>
          <p:nvPr/>
        </p:nvPicPr>
        <p:blipFill rotWithShape="1">
          <a:blip r:embed="rId4">
            <a:alphaModFix/>
          </a:blip>
          <a:srcRect/>
          <a:stretch/>
        </p:blipFill>
        <p:spPr>
          <a:xfrm>
            <a:off x="5208609" y="3393025"/>
            <a:ext cx="2919713" cy="2189785"/>
          </a:xfrm>
          <a:prstGeom prst="rect">
            <a:avLst/>
          </a:prstGeom>
          <a:noFill/>
          <a:ln>
            <a:noFill/>
          </a:ln>
        </p:spPr>
      </p:pic>
      <p:sp>
        <p:nvSpPr>
          <p:cNvPr id="716" name="Google Shape;716;p111"/>
          <p:cNvSpPr txBox="1"/>
          <p:nvPr/>
        </p:nvSpPr>
        <p:spPr>
          <a:xfrm>
            <a:off x="3378949" y="5640342"/>
            <a:ext cx="2364750" cy="307777"/>
          </a:xfrm>
          <a:prstGeom prst="rect">
            <a:avLst/>
          </a:prstGeom>
          <a:noFill/>
          <a:ln>
            <a:noFill/>
          </a:ln>
        </p:spPr>
        <p:txBody>
          <a:bodyPr spcFirstLastPara="1" wrap="square" lIns="91425" tIns="45700" rIns="91425" bIns="45700" anchor="t" anchorCtr="0">
            <a:noAutofit/>
          </a:bodyPr>
          <a:lstStyle/>
          <a:p>
            <a:r>
              <a:rPr lang="en-US" sz="1400">
                <a:solidFill>
                  <a:srgbClr val="000000"/>
                </a:solidFill>
                <a:latin typeface="Arial"/>
                <a:ea typeface="Arial"/>
                <a:cs typeface="Arial"/>
                <a:sym typeface="Arial"/>
              </a:rPr>
              <a:t>Harbor House, Oakland CA</a:t>
            </a:r>
            <a:endParaRPr/>
          </a:p>
        </p:txBody>
      </p:sp>
      <p:sp>
        <p:nvSpPr>
          <p:cNvPr id="717" name="Google Shape;717;p111"/>
          <p:cNvSpPr/>
          <p:nvPr/>
        </p:nvSpPr>
        <p:spPr>
          <a:xfrm>
            <a:off x="4027103" y="4375954"/>
            <a:ext cx="868989" cy="266218"/>
          </a:xfrm>
          <a:prstGeom prst="rightArrow">
            <a:avLst>
              <a:gd name="adj1" fmla="val 50000"/>
              <a:gd name="adj2" fmla="val 50000"/>
            </a:avLst>
          </a:prstGeom>
          <a:solidFill>
            <a:schemeClr val="dk2"/>
          </a:solidFill>
          <a:ln w="25400" cap="flat" cmpd="sng">
            <a:solidFill>
              <a:srgbClr val="9F153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2273024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12"/>
          <p:cNvSpPr txBox="1">
            <a:spLocks noGrp="1"/>
          </p:cNvSpPr>
          <p:nvPr>
            <p:ph type="body" idx="1"/>
          </p:nvPr>
        </p:nvSpPr>
        <p:spPr>
          <a:xfrm>
            <a:off x="448130" y="1866936"/>
            <a:ext cx="3578973"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Pantries</a:t>
            </a:r>
            <a:endParaRPr/>
          </a:p>
          <a:p>
            <a:pPr marL="0" indent="0">
              <a:buNone/>
            </a:pPr>
            <a:r>
              <a:rPr lang="en-US"/>
              <a:t>Environment Upgrades</a:t>
            </a:r>
            <a:endParaRPr/>
          </a:p>
          <a:p>
            <a:pPr indent="-457200">
              <a:spcBef>
                <a:spcPts val="0"/>
              </a:spcBef>
              <a:buSzPts val="2400"/>
              <a:buFont typeface="Arial"/>
              <a:buAutoNum type="arabicPeriod"/>
            </a:pPr>
            <a:r>
              <a:rPr lang="en-US" sz="2000"/>
              <a:t>Give the impression of abundance through “fronting” &amp; consolidation</a:t>
            </a:r>
            <a:endParaRPr sz="2000"/>
          </a:p>
          <a:p>
            <a:pPr marL="0" indent="0">
              <a:spcBef>
                <a:spcPts val="0"/>
              </a:spcBef>
              <a:buSzPts val="2400"/>
              <a:buNone/>
            </a:pPr>
            <a:endParaRPr sz="2000"/>
          </a:p>
          <a:p>
            <a:pPr marL="0" indent="0">
              <a:spcBef>
                <a:spcPts val="0"/>
              </a:spcBef>
              <a:buSzPts val="2400"/>
              <a:buNone/>
            </a:pPr>
            <a:endParaRPr sz="2000"/>
          </a:p>
        </p:txBody>
      </p:sp>
      <p:sp>
        <p:nvSpPr>
          <p:cNvPr id="723" name="Google Shape;723;p112"/>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Attractive</a:t>
            </a:r>
            <a:endParaRPr/>
          </a:p>
        </p:txBody>
      </p:sp>
      <p:sp>
        <p:nvSpPr>
          <p:cNvPr id="724" name="Google Shape;724;p112"/>
          <p:cNvSpPr txBox="1"/>
          <p:nvPr/>
        </p:nvSpPr>
        <p:spPr>
          <a:xfrm>
            <a:off x="0" y="5689152"/>
            <a:ext cx="4272600" cy="196200"/>
          </a:xfrm>
          <a:prstGeom prst="rect">
            <a:avLst/>
          </a:prstGeom>
          <a:noFill/>
          <a:ln>
            <a:noFill/>
          </a:ln>
        </p:spPr>
        <p:txBody>
          <a:bodyPr spcFirstLastPara="1" wrap="square" lIns="91425" tIns="45700" rIns="91425" bIns="45700" anchor="t" anchorCtr="0">
            <a:noAutofit/>
          </a:bodyPr>
          <a:lstStyle/>
          <a:p>
            <a:pPr algn="r">
              <a:buClr>
                <a:srgbClr val="000000"/>
              </a:buClr>
              <a:buSzPts val="1100"/>
            </a:pPr>
            <a:r>
              <a:rPr lang="en-US" sz="1100" i="1">
                <a:solidFill>
                  <a:srgbClr val="000000"/>
                </a:solidFill>
                <a:latin typeface="Calibri"/>
                <a:ea typeface="Calibri"/>
                <a:cs typeface="Calibri"/>
                <a:sym typeface="Calibri"/>
              </a:rPr>
              <a:t>Images from The Food Group “Merchandise Stocking Basics &amp; Checklist”</a:t>
            </a:r>
            <a:endParaRPr sz="1100" i="1">
              <a:solidFill>
                <a:srgbClr val="000000"/>
              </a:solidFill>
              <a:latin typeface="Calibri"/>
              <a:ea typeface="Calibri"/>
              <a:cs typeface="Calibri"/>
              <a:sym typeface="Calibri"/>
            </a:endParaRPr>
          </a:p>
        </p:txBody>
      </p:sp>
      <p:pic>
        <p:nvPicPr>
          <p:cNvPr id="725" name="Google Shape;725;p112"/>
          <p:cNvPicPr preferRelativeResize="0"/>
          <p:nvPr/>
        </p:nvPicPr>
        <p:blipFill rotWithShape="1">
          <a:blip r:embed="rId3">
            <a:alphaModFix/>
          </a:blip>
          <a:srcRect t="11374"/>
          <a:stretch/>
        </p:blipFill>
        <p:spPr>
          <a:xfrm>
            <a:off x="4236836" y="1964929"/>
            <a:ext cx="4161828" cy="2120404"/>
          </a:xfrm>
          <a:prstGeom prst="rect">
            <a:avLst/>
          </a:prstGeom>
          <a:noFill/>
          <a:ln>
            <a:noFill/>
          </a:ln>
        </p:spPr>
      </p:pic>
      <p:pic>
        <p:nvPicPr>
          <p:cNvPr id="726" name="Google Shape;726;p112"/>
          <p:cNvPicPr preferRelativeResize="0"/>
          <p:nvPr/>
        </p:nvPicPr>
        <p:blipFill rotWithShape="1">
          <a:blip r:embed="rId4">
            <a:alphaModFix/>
          </a:blip>
          <a:srcRect t="15988"/>
          <a:stretch/>
        </p:blipFill>
        <p:spPr>
          <a:xfrm>
            <a:off x="4213817" y="4194144"/>
            <a:ext cx="4199162" cy="1525392"/>
          </a:xfrm>
          <a:prstGeom prst="rect">
            <a:avLst/>
          </a:prstGeom>
          <a:noFill/>
          <a:ln>
            <a:noFill/>
          </a:ln>
        </p:spPr>
      </p:pic>
      <p:sp>
        <p:nvSpPr>
          <p:cNvPr id="727" name="Google Shape;727;p112"/>
          <p:cNvSpPr txBox="1"/>
          <p:nvPr/>
        </p:nvSpPr>
        <p:spPr>
          <a:xfrm>
            <a:off x="4726215" y="1635424"/>
            <a:ext cx="748923" cy="307777"/>
          </a:xfrm>
          <a:prstGeom prst="rect">
            <a:avLst/>
          </a:prstGeom>
          <a:noFill/>
          <a:ln>
            <a:noFill/>
          </a:ln>
        </p:spPr>
        <p:txBody>
          <a:bodyPr spcFirstLastPara="1" wrap="square" lIns="91425" tIns="45700" rIns="91425" bIns="45700" anchor="t" anchorCtr="0">
            <a:noAutofit/>
          </a:bodyPr>
          <a:lstStyle/>
          <a:p>
            <a:r>
              <a:rPr lang="en-US" sz="1400">
                <a:solidFill>
                  <a:srgbClr val="000000"/>
                </a:solidFill>
                <a:latin typeface="Lato Black"/>
                <a:ea typeface="Lato Black"/>
                <a:cs typeface="Lato Black"/>
                <a:sym typeface="Lato Black"/>
              </a:rPr>
              <a:t>Before</a:t>
            </a:r>
            <a:endParaRPr/>
          </a:p>
        </p:txBody>
      </p:sp>
      <p:sp>
        <p:nvSpPr>
          <p:cNvPr id="728" name="Google Shape;728;p112"/>
          <p:cNvSpPr txBox="1"/>
          <p:nvPr/>
        </p:nvSpPr>
        <p:spPr>
          <a:xfrm>
            <a:off x="6828972" y="1635424"/>
            <a:ext cx="633507" cy="307777"/>
          </a:xfrm>
          <a:prstGeom prst="rect">
            <a:avLst/>
          </a:prstGeom>
          <a:noFill/>
          <a:ln>
            <a:noFill/>
          </a:ln>
        </p:spPr>
        <p:txBody>
          <a:bodyPr spcFirstLastPara="1" wrap="square" lIns="91425" tIns="45700" rIns="91425" bIns="45700" anchor="t" anchorCtr="0">
            <a:noAutofit/>
          </a:bodyPr>
          <a:lstStyle/>
          <a:p>
            <a:r>
              <a:rPr lang="en-US" sz="1400">
                <a:solidFill>
                  <a:srgbClr val="000000"/>
                </a:solidFill>
                <a:latin typeface="Lato Black"/>
                <a:ea typeface="Lato Black"/>
                <a:cs typeface="Lato Black"/>
                <a:sym typeface="Lato Black"/>
              </a:rPr>
              <a:t>After</a:t>
            </a:r>
            <a:endParaRPr/>
          </a:p>
        </p:txBody>
      </p:sp>
      <p:sp>
        <p:nvSpPr>
          <p:cNvPr id="729" name="Google Shape;729;p112"/>
          <p:cNvSpPr txBox="1"/>
          <p:nvPr/>
        </p:nvSpPr>
        <p:spPr>
          <a:xfrm>
            <a:off x="4726214" y="3981573"/>
            <a:ext cx="748923"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Lato Black"/>
                <a:ea typeface="Lato Black"/>
                <a:cs typeface="Lato Black"/>
                <a:sym typeface="Lato Black"/>
              </a:rPr>
              <a:t>Before</a:t>
            </a:r>
            <a:endParaRPr dirty="0"/>
          </a:p>
        </p:txBody>
      </p:sp>
      <p:sp>
        <p:nvSpPr>
          <p:cNvPr id="730" name="Google Shape;730;p112"/>
          <p:cNvSpPr txBox="1"/>
          <p:nvPr/>
        </p:nvSpPr>
        <p:spPr>
          <a:xfrm>
            <a:off x="6828972" y="3982873"/>
            <a:ext cx="633507"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Lato Black"/>
                <a:ea typeface="Lato Black"/>
                <a:cs typeface="Lato Black"/>
                <a:sym typeface="Lato Black"/>
              </a:rPr>
              <a:t>After</a:t>
            </a:r>
            <a:endParaRPr dirty="0"/>
          </a:p>
        </p:txBody>
      </p:sp>
    </p:spTree>
    <p:extLst>
      <p:ext uri="{BB962C8B-B14F-4D97-AF65-F5344CB8AC3E}">
        <p14:creationId xmlns:p14="http://schemas.microsoft.com/office/powerpoint/2010/main" val="20055996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13"/>
          <p:cNvSpPr txBox="1">
            <a:spLocks noGrp="1"/>
          </p:cNvSpPr>
          <p:nvPr>
            <p:ph type="body" idx="1"/>
          </p:nvPr>
        </p:nvSpPr>
        <p:spPr>
          <a:xfrm>
            <a:off x="448129" y="1866936"/>
            <a:ext cx="5309862"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Pre-Bagged Pantries</a:t>
            </a:r>
            <a:endParaRPr/>
          </a:p>
          <a:p>
            <a:pPr marL="0" indent="0">
              <a:buNone/>
            </a:pPr>
            <a:r>
              <a:rPr lang="en-US"/>
              <a:t>Environment Upgrades</a:t>
            </a:r>
            <a:endParaRPr/>
          </a:p>
          <a:p>
            <a:pPr indent="-457200">
              <a:spcBef>
                <a:spcPts val="0"/>
              </a:spcBef>
              <a:buSzPts val="2400"/>
              <a:buFont typeface="Arial"/>
              <a:buAutoNum type="arabicPeriod"/>
            </a:pPr>
            <a:r>
              <a:rPr lang="en-US" sz="2000"/>
              <a:t>Utilize colorful signage when possible. “Primes” clients.</a:t>
            </a:r>
            <a:endParaRPr sz="2000"/>
          </a:p>
          <a:p>
            <a:pPr marL="0" indent="0">
              <a:spcBef>
                <a:spcPts val="0"/>
              </a:spcBef>
              <a:buSzPts val="2400"/>
              <a:buNone/>
            </a:pPr>
            <a:endParaRPr sz="2000"/>
          </a:p>
          <a:p>
            <a:pPr marL="0" indent="0">
              <a:spcBef>
                <a:spcPts val="0"/>
              </a:spcBef>
              <a:buSzPts val="2400"/>
              <a:buNone/>
            </a:pPr>
            <a:endParaRPr sz="2000"/>
          </a:p>
        </p:txBody>
      </p:sp>
      <p:sp>
        <p:nvSpPr>
          <p:cNvPr id="736" name="Google Shape;736;p113"/>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Attractive</a:t>
            </a:r>
            <a:endParaRPr/>
          </a:p>
        </p:txBody>
      </p:sp>
      <p:pic>
        <p:nvPicPr>
          <p:cNvPr id="737" name="Google Shape;737;p113"/>
          <p:cNvPicPr preferRelativeResize="0"/>
          <p:nvPr/>
        </p:nvPicPr>
        <p:blipFill rotWithShape="1">
          <a:blip r:embed="rId3">
            <a:alphaModFix/>
          </a:blip>
          <a:srcRect/>
          <a:stretch/>
        </p:blipFill>
        <p:spPr>
          <a:xfrm>
            <a:off x="1219313" y="3665312"/>
            <a:ext cx="3342011" cy="1879881"/>
          </a:xfrm>
          <a:prstGeom prst="rect">
            <a:avLst/>
          </a:prstGeom>
          <a:noFill/>
          <a:ln>
            <a:noFill/>
          </a:ln>
        </p:spPr>
      </p:pic>
      <p:pic>
        <p:nvPicPr>
          <p:cNvPr id="738" name="Google Shape;738;p113"/>
          <p:cNvPicPr preferRelativeResize="0"/>
          <p:nvPr/>
        </p:nvPicPr>
        <p:blipFill rotWithShape="1">
          <a:blip r:embed="rId4">
            <a:alphaModFix/>
          </a:blip>
          <a:srcRect/>
          <a:stretch/>
        </p:blipFill>
        <p:spPr>
          <a:xfrm>
            <a:off x="6018836" y="1667793"/>
            <a:ext cx="2160456" cy="3503913"/>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
        <p:nvSpPr>
          <p:cNvPr id="739" name="Google Shape;739;p113"/>
          <p:cNvSpPr txBox="1"/>
          <p:nvPr/>
        </p:nvSpPr>
        <p:spPr>
          <a:xfrm>
            <a:off x="5757991" y="5290248"/>
            <a:ext cx="2682145"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Arial"/>
                <a:ea typeface="Arial"/>
                <a:cs typeface="Arial"/>
                <a:sym typeface="Arial"/>
              </a:rPr>
              <a:t>Turning the Hearts, Chula Vista</a:t>
            </a:r>
            <a:endParaRPr dirty="0"/>
          </a:p>
        </p:txBody>
      </p:sp>
      <p:sp>
        <p:nvSpPr>
          <p:cNvPr id="740" name="Google Shape;740;p113"/>
          <p:cNvSpPr txBox="1"/>
          <p:nvPr/>
        </p:nvSpPr>
        <p:spPr>
          <a:xfrm>
            <a:off x="60021" y="4343642"/>
            <a:ext cx="1159292" cy="523220"/>
          </a:xfrm>
          <a:prstGeom prst="rect">
            <a:avLst/>
          </a:prstGeom>
          <a:noFill/>
          <a:ln>
            <a:noFill/>
          </a:ln>
        </p:spPr>
        <p:txBody>
          <a:bodyPr spcFirstLastPara="1" wrap="square" lIns="91425" tIns="45700" rIns="91425" bIns="45700" anchor="t" anchorCtr="0">
            <a:noAutofit/>
          </a:bodyPr>
          <a:lstStyle/>
          <a:p>
            <a:pPr algn="ctr"/>
            <a:r>
              <a:rPr lang="en-US" sz="1400" dirty="0">
                <a:solidFill>
                  <a:srgbClr val="000000"/>
                </a:solidFill>
                <a:latin typeface="Arial"/>
                <a:ea typeface="Arial"/>
                <a:cs typeface="Arial"/>
                <a:sym typeface="Arial"/>
              </a:rPr>
              <a:t>Fallbrook </a:t>
            </a:r>
            <a:endParaRPr dirty="0"/>
          </a:p>
          <a:p>
            <a:pPr algn="ctr"/>
            <a:r>
              <a:rPr lang="en-US" sz="1400" dirty="0">
                <a:solidFill>
                  <a:srgbClr val="000000"/>
                </a:solidFill>
                <a:latin typeface="Arial"/>
                <a:ea typeface="Arial"/>
                <a:cs typeface="Arial"/>
                <a:sym typeface="Arial"/>
              </a:rPr>
              <a:t>Food Pantry</a:t>
            </a:r>
            <a:endParaRPr dirty="0"/>
          </a:p>
        </p:txBody>
      </p:sp>
    </p:spTree>
    <p:extLst>
      <p:ext uri="{BB962C8B-B14F-4D97-AF65-F5344CB8AC3E}">
        <p14:creationId xmlns:p14="http://schemas.microsoft.com/office/powerpoint/2010/main" val="1554119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14"/>
          <p:cNvSpPr txBox="1">
            <a:spLocks noGrp="1"/>
          </p:cNvSpPr>
          <p:nvPr>
            <p:ph type="body" idx="1"/>
          </p:nvPr>
        </p:nvSpPr>
        <p:spPr>
          <a:xfrm>
            <a:off x="448130" y="1866936"/>
            <a:ext cx="4667881"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Pantries</a:t>
            </a:r>
            <a:endParaRPr/>
          </a:p>
          <a:p>
            <a:pPr marL="0" indent="0">
              <a:buNone/>
            </a:pPr>
            <a:r>
              <a:rPr lang="en-US"/>
              <a:t>Signage</a:t>
            </a:r>
            <a:endParaRPr/>
          </a:p>
          <a:p>
            <a:pPr indent="-457200">
              <a:spcBef>
                <a:spcPts val="0"/>
              </a:spcBef>
              <a:buSzPts val="2400"/>
              <a:buFont typeface="Arial"/>
              <a:buAutoNum type="arabicPeriod"/>
            </a:pPr>
            <a:r>
              <a:rPr lang="en-US" sz="2000"/>
              <a:t>Use signs to highlight healthy, unfamiliar and underutilized foods</a:t>
            </a:r>
            <a:endParaRPr/>
          </a:p>
          <a:p>
            <a:pPr marL="0" indent="0">
              <a:spcBef>
                <a:spcPts val="0"/>
              </a:spcBef>
              <a:buSzPts val="2400"/>
              <a:buNone/>
            </a:pPr>
            <a:endParaRPr sz="2000"/>
          </a:p>
          <a:p>
            <a:pPr marL="0" indent="0">
              <a:spcBef>
                <a:spcPts val="0"/>
              </a:spcBef>
              <a:buSzPts val="2400"/>
              <a:buNone/>
            </a:pPr>
            <a:endParaRPr sz="2000"/>
          </a:p>
        </p:txBody>
      </p:sp>
      <p:sp>
        <p:nvSpPr>
          <p:cNvPr id="746" name="Google Shape;746;p114"/>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 </a:t>
            </a:r>
            <a:r>
              <a:rPr lang="en-US" i="1"/>
              <a:t>How Do I Use this Food?</a:t>
            </a:r>
            <a:endParaRPr/>
          </a:p>
        </p:txBody>
      </p:sp>
      <p:pic>
        <p:nvPicPr>
          <p:cNvPr id="747" name="Google Shape;747;p114"/>
          <p:cNvPicPr preferRelativeResize="0"/>
          <p:nvPr/>
        </p:nvPicPr>
        <p:blipFill rotWithShape="1">
          <a:blip r:embed="rId3">
            <a:alphaModFix/>
          </a:blip>
          <a:srcRect b="11589"/>
          <a:stretch/>
        </p:blipFill>
        <p:spPr>
          <a:xfrm>
            <a:off x="3338562" y="3735468"/>
            <a:ext cx="2747059" cy="1821541"/>
          </a:xfrm>
          <a:prstGeom prst="rect">
            <a:avLst/>
          </a:prstGeom>
          <a:noFill/>
          <a:ln>
            <a:noFill/>
          </a:ln>
        </p:spPr>
      </p:pic>
      <p:pic>
        <p:nvPicPr>
          <p:cNvPr id="748" name="Google Shape;748;p114"/>
          <p:cNvPicPr preferRelativeResize="0"/>
          <p:nvPr/>
        </p:nvPicPr>
        <p:blipFill rotWithShape="1">
          <a:blip r:embed="rId4">
            <a:alphaModFix/>
          </a:blip>
          <a:srcRect/>
          <a:stretch/>
        </p:blipFill>
        <p:spPr>
          <a:xfrm>
            <a:off x="276487" y="3735467"/>
            <a:ext cx="2732591" cy="1821541"/>
          </a:xfrm>
          <a:prstGeom prst="rect">
            <a:avLst/>
          </a:prstGeom>
          <a:noFill/>
          <a:ln>
            <a:noFill/>
          </a:ln>
        </p:spPr>
      </p:pic>
      <p:pic>
        <p:nvPicPr>
          <p:cNvPr id="749" name="Google Shape;749;p114" descr="Screen Shot 2017-03-28 at 10.12.29 PM.png"/>
          <p:cNvPicPr preferRelativeResize="0"/>
          <p:nvPr/>
        </p:nvPicPr>
        <p:blipFill rotWithShape="1">
          <a:blip r:embed="rId5">
            <a:alphaModFix/>
          </a:blip>
          <a:srcRect t="18375" b="4101"/>
          <a:stretch/>
        </p:blipFill>
        <p:spPr>
          <a:xfrm>
            <a:off x="6282316" y="1559372"/>
            <a:ext cx="2552572" cy="3997637"/>
          </a:xfrm>
          <a:prstGeom prst="rect">
            <a:avLst/>
          </a:prstGeom>
          <a:noFill/>
          <a:ln>
            <a:noFill/>
          </a:ln>
        </p:spPr>
      </p:pic>
    </p:spTree>
    <p:extLst>
      <p:ext uri="{BB962C8B-B14F-4D97-AF65-F5344CB8AC3E}">
        <p14:creationId xmlns:p14="http://schemas.microsoft.com/office/powerpoint/2010/main" val="2287754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5"/>
          <p:cNvSpPr txBox="1">
            <a:spLocks noGrp="1"/>
          </p:cNvSpPr>
          <p:nvPr>
            <p:ph type="body" idx="1"/>
          </p:nvPr>
        </p:nvSpPr>
        <p:spPr>
          <a:xfrm>
            <a:off x="448129" y="1866936"/>
            <a:ext cx="4644732"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&amp; Pre-Bagged Pantries</a:t>
            </a:r>
            <a:endParaRPr/>
          </a:p>
          <a:p>
            <a:pPr marL="0" indent="0">
              <a:buNone/>
            </a:pPr>
            <a:r>
              <a:rPr lang="en-US"/>
              <a:t>Signage</a:t>
            </a:r>
            <a:endParaRPr/>
          </a:p>
          <a:p>
            <a:pPr indent="-457200">
              <a:spcBef>
                <a:spcPts val="0"/>
              </a:spcBef>
              <a:buSzPts val="2400"/>
              <a:buFont typeface="Noto Sans Symbols"/>
              <a:buAutoNum type="arabicPeriod" startAt="2"/>
            </a:pPr>
            <a:r>
              <a:rPr lang="en-US" sz="2000"/>
              <a:t>Use signs to provide tips on preparation &amp; usage</a:t>
            </a:r>
            <a:endParaRPr sz="2000"/>
          </a:p>
          <a:p>
            <a:pPr marL="0" indent="0">
              <a:spcBef>
                <a:spcPts val="0"/>
              </a:spcBef>
              <a:buSzPts val="2400"/>
              <a:buNone/>
            </a:pPr>
            <a:endParaRPr sz="2000"/>
          </a:p>
          <a:p>
            <a:pPr marL="0" indent="0">
              <a:spcBef>
                <a:spcPts val="0"/>
              </a:spcBef>
              <a:buSzPts val="2400"/>
              <a:buNone/>
            </a:pPr>
            <a:endParaRPr sz="2000"/>
          </a:p>
        </p:txBody>
      </p:sp>
      <p:sp>
        <p:nvSpPr>
          <p:cNvPr id="755" name="Google Shape;755;p115"/>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 </a:t>
            </a:r>
            <a:r>
              <a:rPr lang="en-US" i="1"/>
              <a:t>How Do I Use this Food?</a:t>
            </a:r>
            <a:endParaRPr/>
          </a:p>
        </p:txBody>
      </p:sp>
      <p:pic>
        <p:nvPicPr>
          <p:cNvPr id="756" name="Google Shape;756;p115"/>
          <p:cNvPicPr preferRelativeResize="0"/>
          <p:nvPr/>
        </p:nvPicPr>
        <p:blipFill rotWithShape="1">
          <a:blip r:embed="rId3">
            <a:alphaModFix/>
          </a:blip>
          <a:srcRect/>
          <a:stretch/>
        </p:blipFill>
        <p:spPr>
          <a:xfrm>
            <a:off x="5862533" y="2040556"/>
            <a:ext cx="2492031" cy="3322708"/>
          </a:xfrm>
          <a:prstGeom prst="rect">
            <a:avLst/>
          </a:prstGeom>
          <a:noFill/>
          <a:ln>
            <a:noFill/>
          </a:ln>
        </p:spPr>
      </p:pic>
      <p:pic>
        <p:nvPicPr>
          <p:cNvPr id="757" name="Google Shape;757;p115"/>
          <p:cNvPicPr preferRelativeResize="0"/>
          <p:nvPr/>
        </p:nvPicPr>
        <p:blipFill rotWithShape="1">
          <a:blip r:embed="rId4">
            <a:alphaModFix/>
          </a:blip>
          <a:srcRect/>
          <a:stretch/>
        </p:blipFill>
        <p:spPr>
          <a:xfrm>
            <a:off x="777411" y="3887900"/>
            <a:ext cx="3399795" cy="2011879"/>
          </a:xfrm>
          <a:prstGeom prst="rect">
            <a:avLst/>
          </a:prstGeom>
          <a:noFill/>
          <a:ln>
            <a:noFill/>
          </a:ln>
        </p:spPr>
      </p:pic>
      <p:pic>
        <p:nvPicPr>
          <p:cNvPr id="758" name="Google Shape;758;p115"/>
          <p:cNvPicPr preferRelativeResize="0"/>
          <p:nvPr/>
        </p:nvPicPr>
        <p:blipFill rotWithShape="1">
          <a:blip r:embed="rId5">
            <a:alphaModFix/>
          </a:blip>
          <a:srcRect/>
          <a:stretch/>
        </p:blipFill>
        <p:spPr>
          <a:xfrm>
            <a:off x="2004624" y="4346684"/>
            <a:ext cx="945367" cy="1274513"/>
          </a:xfrm>
          <a:prstGeom prst="rect">
            <a:avLst/>
          </a:prstGeom>
          <a:noFill/>
          <a:ln>
            <a:noFill/>
          </a:ln>
        </p:spPr>
      </p:pic>
    </p:spTree>
    <p:extLst>
      <p:ext uri="{BB962C8B-B14F-4D97-AF65-F5344CB8AC3E}">
        <p14:creationId xmlns:p14="http://schemas.microsoft.com/office/powerpoint/2010/main" val="17476806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16"/>
          <p:cNvSpPr txBox="1">
            <a:spLocks noGrp="1"/>
          </p:cNvSpPr>
          <p:nvPr>
            <p:ph type="body" idx="1"/>
          </p:nvPr>
        </p:nvSpPr>
        <p:spPr>
          <a:xfrm>
            <a:off x="446524" y="1520147"/>
            <a:ext cx="3795061"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dirty="0"/>
              <a:t>Choice &amp; Pre-Bagged Pantries</a:t>
            </a:r>
            <a:endParaRPr dirty="0"/>
          </a:p>
          <a:p>
            <a:pPr marL="0" indent="0">
              <a:buNone/>
            </a:pPr>
            <a:r>
              <a:rPr lang="en-US" dirty="0"/>
              <a:t>Recipes</a:t>
            </a:r>
            <a:endParaRPr dirty="0"/>
          </a:p>
          <a:p>
            <a:pPr indent="-457200">
              <a:spcBef>
                <a:spcPts val="0"/>
              </a:spcBef>
              <a:buSzPts val="2400"/>
              <a:buFont typeface="Noto Sans Symbols"/>
              <a:buAutoNum type="arabicPeriod" startAt="3"/>
            </a:pPr>
            <a:r>
              <a:rPr lang="en-US" sz="2000" dirty="0"/>
              <a:t>Provide recipes for common &amp; uncommon foods</a:t>
            </a:r>
            <a:endParaRPr sz="2000" dirty="0"/>
          </a:p>
          <a:p>
            <a:pPr marL="0" indent="0">
              <a:spcBef>
                <a:spcPts val="0"/>
              </a:spcBef>
              <a:buSzPts val="2400"/>
              <a:buNone/>
            </a:pPr>
            <a:endParaRPr sz="2000" dirty="0"/>
          </a:p>
          <a:p>
            <a:pPr marL="0" indent="0">
              <a:spcBef>
                <a:spcPts val="0"/>
              </a:spcBef>
              <a:buSzPts val="2400"/>
              <a:buNone/>
            </a:pPr>
            <a:endParaRPr sz="2000" dirty="0"/>
          </a:p>
        </p:txBody>
      </p:sp>
      <p:sp>
        <p:nvSpPr>
          <p:cNvPr id="764" name="Google Shape;764;p116"/>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 </a:t>
            </a:r>
            <a:r>
              <a:rPr lang="en-US" i="1"/>
              <a:t>How Do I Use this Food?</a:t>
            </a:r>
            <a:endParaRPr/>
          </a:p>
        </p:txBody>
      </p:sp>
      <p:pic>
        <p:nvPicPr>
          <p:cNvPr id="765" name="Google Shape;765;p116"/>
          <p:cNvPicPr preferRelativeResize="0"/>
          <p:nvPr/>
        </p:nvPicPr>
        <p:blipFill rotWithShape="1">
          <a:blip r:embed="rId3">
            <a:alphaModFix/>
          </a:blip>
          <a:srcRect/>
          <a:stretch/>
        </p:blipFill>
        <p:spPr>
          <a:xfrm>
            <a:off x="903350" y="3446447"/>
            <a:ext cx="2793357" cy="2095018"/>
          </a:xfrm>
          <a:prstGeom prst="rect">
            <a:avLst/>
          </a:prstGeom>
          <a:noFill/>
          <a:ln>
            <a:noFill/>
          </a:ln>
        </p:spPr>
      </p:pic>
      <p:pic>
        <p:nvPicPr>
          <p:cNvPr id="766" name="Google Shape;766;p116"/>
          <p:cNvPicPr preferRelativeResize="0"/>
          <p:nvPr/>
        </p:nvPicPr>
        <p:blipFill rotWithShape="1">
          <a:blip r:embed="rId4">
            <a:alphaModFix/>
          </a:blip>
          <a:srcRect b="8998"/>
          <a:stretch/>
        </p:blipFill>
        <p:spPr>
          <a:xfrm rot="5400000">
            <a:off x="3923064" y="2501333"/>
            <a:ext cx="2882099" cy="1967062"/>
          </a:xfrm>
          <a:prstGeom prst="rect">
            <a:avLst/>
          </a:prstGeom>
          <a:noFill/>
          <a:ln>
            <a:noFill/>
          </a:ln>
        </p:spPr>
      </p:pic>
      <p:pic>
        <p:nvPicPr>
          <p:cNvPr id="767" name="Google Shape;767;p116"/>
          <p:cNvPicPr preferRelativeResize="0"/>
          <p:nvPr/>
        </p:nvPicPr>
        <p:blipFill rotWithShape="1">
          <a:blip r:embed="rId5">
            <a:alphaModFix/>
          </a:blip>
          <a:srcRect t="16521" b="18033"/>
          <a:stretch/>
        </p:blipFill>
        <p:spPr>
          <a:xfrm rot="5400000">
            <a:off x="6065034" y="2553102"/>
            <a:ext cx="3796499" cy="1863524"/>
          </a:xfrm>
          <a:prstGeom prst="rect">
            <a:avLst/>
          </a:prstGeom>
          <a:noFill/>
          <a:ln>
            <a:noFill/>
          </a:ln>
        </p:spPr>
      </p:pic>
      <p:sp>
        <p:nvSpPr>
          <p:cNvPr id="768" name="Google Shape;768;p116"/>
          <p:cNvSpPr txBox="1"/>
          <p:nvPr/>
        </p:nvSpPr>
        <p:spPr>
          <a:xfrm>
            <a:off x="1192192" y="5535429"/>
            <a:ext cx="2215671"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Arial"/>
                <a:ea typeface="Arial"/>
                <a:cs typeface="Arial"/>
                <a:sym typeface="Arial"/>
              </a:rPr>
              <a:t>UC Santa Barbara Pantry</a:t>
            </a:r>
            <a:endParaRPr dirty="0"/>
          </a:p>
        </p:txBody>
      </p:sp>
      <p:sp>
        <p:nvSpPr>
          <p:cNvPr id="769" name="Google Shape;769;p116"/>
          <p:cNvSpPr txBox="1"/>
          <p:nvPr/>
        </p:nvSpPr>
        <p:spPr>
          <a:xfrm>
            <a:off x="4640126" y="4925914"/>
            <a:ext cx="1707519"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Arial"/>
                <a:ea typeface="Arial"/>
                <a:cs typeface="Arial"/>
                <a:sym typeface="Arial"/>
              </a:rPr>
              <a:t>CC Orange County</a:t>
            </a:r>
            <a:endParaRPr dirty="0"/>
          </a:p>
        </p:txBody>
      </p:sp>
      <p:sp>
        <p:nvSpPr>
          <p:cNvPr id="770" name="Google Shape;770;p116"/>
          <p:cNvSpPr txBox="1"/>
          <p:nvPr/>
        </p:nvSpPr>
        <p:spPr>
          <a:xfrm>
            <a:off x="7170924" y="5383113"/>
            <a:ext cx="1401346" cy="307777"/>
          </a:xfrm>
          <a:prstGeom prst="rect">
            <a:avLst/>
          </a:prstGeom>
          <a:noFill/>
          <a:ln>
            <a:noFill/>
          </a:ln>
        </p:spPr>
        <p:txBody>
          <a:bodyPr spcFirstLastPara="1" wrap="square" lIns="91425" tIns="45700" rIns="91425" bIns="45700" anchor="t" anchorCtr="0">
            <a:noAutofit/>
          </a:bodyPr>
          <a:lstStyle/>
          <a:p>
            <a:r>
              <a:rPr lang="en-US" sz="1400" dirty="0">
                <a:solidFill>
                  <a:srgbClr val="000000"/>
                </a:solidFill>
                <a:latin typeface="Arial"/>
                <a:ea typeface="Arial"/>
                <a:cs typeface="Arial"/>
                <a:sym typeface="Arial"/>
              </a:rPr>
              <a:t>CRC, Encinitas</a:t>
            </a:r>
            <a:endParaRPr dirty="0"/>
          </a:p>
        </p:txBody>
      </p:sp>
    </p:spTree>
    <p:extLst>
      <p:ext uri="{BB962C8B-B14F-4D97-AF65-F5344CB8AC3E}">
        <p14:creationId xmlns:p14="http://schemas.microsoft.com/office/powerpoint/2010/main" val="1759016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17"/>
          <p:cNvSpPr txBox="1">
            <a:spLocks noGrp="1"/>
          </p:cNvSpPr>
          <p:nvPr>
            <p:ph type="body" idx="1"/>
          </p:nvPr>
        </p:nvSpPr>
        <p:spPr>
          <a:xfrm>
            <a:off x="446524" y="1705114"/>
            <a:ext cx="3795061"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dirty="0"/>
              <a:t>Choice &amp; Pre-Bagged Pantries</a:t>
            </a:r>
            <a:endParaRPr dirty="0"/>
          </a:p>
          <a:p>
            <a:pPr marL="0" indent="0">
              <a:buNone/>
            </a:pPr>
            <a:r>
              <a:rPr lang="en-US" dirty="0"/>
              <a:t>Bundling</a:t>
            </a:r>
            <a:endParaRPr dirty="0"/>
          </a:p>
          <a:p>
            <a:pPr indent="-457200">
              <a:spcBef>
                <a:spcPts val="0"/>
              </a:spcBef>
              <a:buSzPts val="2400"/>
              <a:buFont typeface="Noto Sans Symbols"/>
              <a:buAutoNum type="arabicPeriod" startAt="4"/>
            </a:pPr>
            <a:r>
              <a:rPr lang="en-US" sz="1800" dirty="0"/>
              <a:t>Provide snack &amp; meal ideas by displaying pantry ingredients</a:t>
            </a:r>
            <a:endParaRPr sz="1800" dirty="0"/>
          </a:p>
          <a:p>
            <a:pPr marL="0" indent="0">
              <a:spcBef>
                <a:spcPts val="0"/>
              </a:spcBef>
              <a:buSzPts val="2400"/>
              <a:buNone/>
            </a:pPr>
            <a:endParaRPr sz="2000" dirty="0"/>
          </a:p>
          <a:p>
            <a:pPr marL="0" indent="0">
              <a:spcBef>
                <a:spcPts val="0"/>
              </a:spcBef>
              <a:buSzPts val="2400"/>
              <a:buNone/>
            </a:pPr>
            <a:endParaRPr sz="2000" dirty="0"/>
          </a:p>
        </p:txBody>
      </p:sp>
      <p:sp>
        <p:nvSpPr>
          <p:cNvPr id="776" name="Google Shape;776;p117"/>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 </a:t>
            </a:r>
            <a:r>
              <a:rPr lang="en-US" i="1"/>
              <a:t>How Do I Use this Food?</a:t>
            </a:r>
            <a:endParaRPr/>
          </a:p>
        </p:txBody>
      </p:sp>
      <p:pic>
        <p:nvPicPr>
          <p:cNvPr id="777" name="Google Shape;777;p117"/>
          <p:cNvPicPr preferRelativeResize="0"/>
          <p:nvPr/>
        </p:nvPicPr>
        <p:blipFill rotWithShape="1">
          <a:blip r:embed="rId3">
            <a:alphaModFix/>
          </a:blip>
          <a:srcRect l="5663" r="488" b="21061"/>
          <a:stretch/>
        </p:blipFill>
        <p:spPr>
          <a:xfrm>
            <a:off x="5836839" y="1559372"/>
            <a:ext cx="1924825" cy="2158671"/>
          </a:xfrm>
          <a:prstGeom prst="rect">
            <a:avLst/>
          </a:prstGeom>
          <a:noFill/>
          <a:ln>
            <a:noFill/>
          </a:ln>
        </p:spPr>
      </p:pic>
      <p:pic>
        <p:nvPicPr>
          <p:cNvPr id="778" name="Google Shape;778;p117"/>
          <p:cNvPicPr preferRelativeResize="0"/>
          <p:nvPr/>
        </p:nvPicPr>
        <p:blipFill rotWithShape="1">
          <a:blip r:embed="rId4">
            <a:alphaModFix/>
          </a:blip>
          <a:srcRect b="18014"/>
          <a:stretch/>
        </p:blipFill>
        <p:spPr>
          <a:xfrm>
            <a:off x="446525" y="3600660"/>
            <a:ext cx="4528035" cy="1817016"/>
          </a:xfrm>
          <a:prstGeom prst="rect">
            <a:avLst/>
          </a:prstGeom>
          <a:noFill/>
          <a:ln w="19050" cap="flat" cmpd="sng">
            <a:solidFill>
              <a:schemeClr val="dk1"/>
            </a:solidFill>
            <a:prstDash val="solid"/>
            <a:round/>
            <a:headEnd type="none" w="sm" len="sm"/>
            <a:tailEnd type="none" w="sm" len="sm"/>
          </a:ln>
        </p:spPr>
      </p:pic>
      <p:sp>
        <p:nvSpPr>
          <p:cNvPr id="779" name="Google Shape;779;p117"/>
          <p:cNvSpPr txBox="1"/>
          <p:nvPr/>
        </p:nvSpPr>
        <p:spPr>
          <a:xfrm>
            <a:off x="7955844" y="2533412"/>
            <a:ext cx="1050288" cy="307777"/>
          </a:xfrm>
          <a:prstGeom prst="rect">
            <a:avLst/>
          </a:prstGeom>
          <a:noFill/>
          <a:ln>
            <a:noFill/>
          </a:ln>
        </p:spPr>
        <p:txBody>
          <a:bodyPr spcFirstLastPara="1" wrap="square" lIns="91425" tIns="45700" rIns="91425" bIns="45700" anchor="t" anchorCtr="0">
            <a:noAutofit/>
          </a:bodyPr>
          <a:lstStyle/>
          <a:p>
            <a:r>
              <a:rPr lang="en-US" sz="1400">
                <a:solidFill>
                  <a:srgbClr val="000000"/>
                </a:solidFill>
                <a:latin typeface="Arial"/>
                <a:ea typeface="Arial"/>
                <a:cs typeface="Arial"/>
                <a:sym typeface="Arial"/>
              </a:rPr>
              <a:t>CC Fresno</a:t>
            </a:r>
            <a:endParaRPr/>
          </a:p>
        </p:txBody>
      </p:sp>
      <p:sp>
        <p:nvSpPr>
          <p:cNvPr id="780" name="Google Shape;780;p117"/>
          <p:cNvSpPr txBox="1"/>
          <p:nvPr/>
        </p:nvSpPr>
        <p:spPr>
          <a:xfrm>
            <a:off x="1369469" y="5547387"/>
            <a:ext cx="2682145" cy="307777"/>
          </a:xfrm>
          <a:prstGeom prst="rect">
            <a:avLst/>
          </a:prstGeom>
          <a:noFill/>
          <a:ln>
            <a:noFill/>
          </a:ln>
        </p:spPr>
        <p:txBody>
          <a:bodyPr spcFirstLastPara="1" wrap="square" lIns="91425" tIns="45700" rIns="91425" bIns="45700" anchor="t" anchorCtr="0">
            <a:noAutofit/>
          </a:bodyPr>
          <a:lstStyle/>
          <a:p>
            <a:r>
              <a:rPr lang="en-US" sz="1400">
                <a:solidFill>
                  <a:srgbClr val="000000"/>
                </a:solidFill>
                <a:latin typeface="Arial"/>
                <a:ea typeface="Arial"/>
                <a:cs typeface="Arial"/>
                <a:sym typeface="Arial"/>
              </a:rPr>
              <a:t>Turning the Hearts, Chula Vista</a:t>
            </a:r>
            <a:endParaRPr/>
          </a:p>
        </p:txBody>
      </p:sp>
      <p:pic>
        <p:nvPicPr>
          <p:cNvPr id="781" name="Google Shape;781;p117"/>
          <p:cNvPicPr preferRelativeResize="0"/>
          <p:nvPr/>
        </p:nvPicPr>
        <p:blipFill rotWithShape="1">
          <a:blip r:embed="rId5">
            <a:alphaModFix/>
          </a:blip>
          <a:srcRect l="16578"/>
          <a:stretch/>
        </p:blipFill>
        <p:spPr>
          <a:xfrm>
            <a:off x="5836839" y="3789737"/>
            <a:ext cx="2008409" cy="1805651"/>
          </a:xfrm>
          <a:prstGeom prst="rect">
            <a:avLst/>
          </a:prstGeom>
          <a:noFill/>
          <a:ln>
            <a:noFill/>
          </a:ln>
        </p:spPr>
      </p:pic>
      <p:sp>
        <p:nvSpPr>
          <p:cNvPr id="782" name="Google Shape;782;p117"/>
          <p:cNvSpPr txBox="1"/>
          <p:nvPr/>
        </p:nvSpPr>
        <p:spPr>
          <a:xfrm>
            <a:off x="7845248" y="4502610"/>
            <a:ext cx="1298753" cy="523220"/>
          </a:xfrm>
          <a:prstGeom prst="rect">
            <a:avLst/>
          </a:prstGeom>
          <a:noFill/>
          <a:ln>
            <a:noFill/>
          </a:ln>
        </p:spPr>
        <p:txBody>
          <a:bodyPr spcFirstLastPara="1" wrap="square" lIns="91425" tIns="45700" rIns="91425" bIns="45700" anchor="t" anchorCtr="0">
            <a:noAutofit/>
          </a:bodyPr>
          <a:lstStyle/>
          <a:p>
            <a:pPr algn="ctr"/>
            <a:r>
              <a:rPr lang="en-US" sz="1400">
                <a:solidFill>
                  <a:srgbClr val="000000"/>
                </a:solidFill>
                <a:latin typeface="Arial"/>
                <a:ea typeface="Arial"/>
                <a:cs typeface="Arial"/>
                <a:sym typeface="Arial"/>
              </a:rPr>
              <a:t>Harbor House</a:t>
            </a:r>
            <a:endParaRPr/>
          </a:p>
          <a:p>
            <a:pPr algn="ctr"/>
            <a:r>
              <a:rPr lang="en-US" sz="1400">
                <a:solidFill>
                  <a:srgbClr val="000000"/>
                </a:solidFill>
                <a:latin typeface="Arial"/>
                <a:ea typeface="Arial"/>
                <a:cs typeface="Arial"/>
                <a:sym typeface="Arial"/>
              </a:rPr>
              <a:t>Oakland</a:t>
            </a:r>
            <a:endParaRPr/>
          </a:p>
        </p:txBody>
      </p:sp>
    </p:spTree>
    <p:extLst>
      <p:ext uri="{BB962C8B-B14F-4D97-AF65-F5344CB8AC3E}">
        <p14:creationId xmlns:p14="http://schemas.microsoft.com/office/powerpoint/2010/main" val="862343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18"/>
          <p:cNvSpPr txBox="1">
            <a:spLocks noGrp="1"/>
          </p:cNvSpPr>
          <p:nvPr>
            <p:ph type="title"/>
          </p:nvPr>
        </p:nvSpPr>
        <p:spPr>
          <a:xfrm>
            <a:off x="548325" y="1005439"/>
            <a:ext cx="8229600" cy="450900"/>
          </a:xfrm>
          <a:prstGeom prst="rect">
            <a:avLst/>
          </a:prstGeom>
          <a:noFill/>
          <a:ln>
            <a:noFill/>
          </a:ln>
        </p:spPr>
        <p:txBody>
          <a:bodyPr spcFirstLastPara="1" vert="horz" wrap="square" lIns="0" tIns="0" rIns="0" bIns="0" rtlCol="0" anchor="ctr" anchorCtr="0">
            <a:noAutofit/>
          </a:bodyPr>
          <a:lstStyle/>
          <a:p>
            <a:r>
              <a:rPr lang="en-US" dirty="0"/>
              <a:t>Bundling Activity</a:t>
            </a:r>
            <a:endParaRPr dirty="0"/>
          </a:p>
        </p:txBody>
      </p:sp>
      <p:pic>
        <p:nvPicPr>
          <p:cNvPr id="788" name="Google Shape;788;p118"/>
          <p:cNvPicPr preferRelativeResize="0"/>
          <p:nvPr/>
        </p:nvPicPr>
        <p:blipFill>
          <a:blip r:embed="rId3">
            <a:alphaModFix/>
          </a:blip>
          <a:stretch>
            <a:fillRect/>
          </a:stretch>
        </p:blipFill>
        <p:spPr>
          <a:xfrm>
            <a:off x="914877" y="1456339"/>
            <a:ext cx="7496496" cy="4136580"/>
          </a:xfrm>
          <a:prstGeom prst="rect">
            <a:avLst/>
          </a:prstGeom>
          <a:noFill/>
          <a:ln>
            <a:noFill/>
          </a:ln>
        </p:spPr>
      </p:pic>
    </p:spTree>
    <p:extLst>
      <p:ext uri="{BB962C8B-B14F-4D97-AF65-F5344CB8AC3E}">
        <p14:creationId xmlns:p14="http://schemas.microsoft.com/office/powerpoint/2010/main" val="274363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9"/>
          <p:cNvSpPr txBox="1">
            <a:spLocks noGrp="1"/>
          </p:cNvSpPr>
          <p:nvPr>
            <p:ph type="title"/>
          </p:nvPr>
        </p:nvSpPr>
        <p:spPr>
          <a:xfrm>
            <a:off x="446524" y="1108470"/>
            <a:ext cx="8229600" cy="450900"/>
          </a:xfrm>
          <a:prstGeom prst="rect">
            <a:avLst/>
          </a:prstGeom>
          <a:noFill/>
          <a:ln>
            <a:noFill/>
          </a:ln>
        </p:spPr>
        <p:txBody>
          <a:bodyPr spcFirstLastPara="1" vert="horz" wrap="square" lIns="0" tIns="0" rIns="0" bIns="0" rtlCol="0" anchor="ctr" anchorCtr="0">
            <a:noAutofit/>
          </a:bodyPr>
          <a:lstStyle/>
          <a:p>
            <a:r>
              <a:rPr lang="en-US"/>
              <a:t>Bundling Activity - Your Turn!</a:t>
            </a:r>
            <a:endParaRPr/>
          </a:p>
        </p:txBody>
      </p:sp>
      <p:pic>
        <p:nvPicPr>
          <p:cNvPr id="794" name="Google Shape;794;p119"/>
          <p:cNvPicPr preferRelativeResize="0"/>
          <p:nvPr/>
        </p:nvPicPr>
        <p:blipFill>
          <a:blip r:embed="rId3">
            <a:alphaModFix/>
          </a:blip>
          <a:stretch>
            <a:fillRect/>
          </a:stretch>
        </p:blipFill>
        <p:spPr>
          <a:xfrm>
            <a:off x="1143000" y="1711771"/>
            <a:ext cx="6566220" cy="4136581"/>
          </a:xfrm>
          <a:prstGeom prst="rect">
            <a:avLst/>
          </a:prstGeom>
          <a:noFill/>
          <a:ln>
            <a:noFill/>
          </a:ln>
        </p:spPr>
      </p:pic>
    </p:spTree>
    <p:extLst>
      <p:ext uri="{BB962C8B-B14F-4D97-AF65-F5344CB8AC3E}">
        <p14:creationId xmlns:p14="http://schemas.microsoft.com/office/powerpoint/2010/main" val="40112114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20"/>
          <p:cNvSpPr txBox="1">
            <a:spLocks noGrp="1"/>
          </p:cNvSpPr>
          <p:nvPr>
            <p:ph type="body" idx="1"/>
          </p:nvPr>
        </p:nvSpPr>
        <p:spPr>
          <a:xfrm>
            <a:off x="448130" y="1866936"/>
            <a:ext cx="4355365"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Choice &amp; Pre-Bagged Pantries</a:t>
            </a:r>
            <a:endParaRPr/>
          </a:p>
          <a:p>
            <a:pPr indent="-304800">
              <a:spcBef>
                <a:spcPts val="0"/>
              </a:spcBef>
              <a:buSzPts val="2400"/>
              <a:buNone/>
            </a:pPr>
            <a:endParaRPr/>
          </a:p>
          <a:p>
            <a:pPr indent="-457200">
              <a:spcBef>
                <a:spcPts val="0"/>
              </a:spcBef>
              <a:buSzPts val="2400"/>
              <a:buFont typeface="Noto Sans Symbols"/>
              <a:buAutoNum type="arabicPeriod" startAt="5"/>
            </a:pPr>
            <a:r>
              <a:rPr lang="en-US"/>
              <a:t>Use staff &amp; volunteers as nutrition advocates</a:t>
            </a:r>
            <a:endParaRPr/>
          </a:p>
          <a:p>
            <a:pPr marL="0" indent="129540">
              <a:buNone/>
            </a:pPr>
            <a:endParaRPr/>
          </a:p>
        </p:txBody>
      </p:sp>
      <p:sp>
        <p:nvSpPr>
          <p:cNvPr id="800" name="Google Shape;800;p120"/>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 </a:t>
            </a:r>
            <a:r>
              <a:rPr lang="en-US" sz="2000" i="1"/>
              <a:t>How Do I Use this Food?</a:t>
            </a:r>
            <a:endParaRPr/>
          </a:p>
        </p:txBody>
      </p:sp>
      <p:pic>
        <p:nvPicPr>
          <p:cNvPr id="801" name="Google Shape;801;p120"/>
          <p:cNvPicPr preferRelativeResize="0"/>
          <p:nvPr/>
        </p:nvPicPr>
        <p:blipFill rotWithShape="1">
          <a:blip r:embed="rId3">
            <a:alphaModFix/>
          </a:blip>
          <a:srcRect l="17878" r="13051" b="-1"/>
          <a:stretch/>
        </p:blipFill>
        <p:spPr>
          <a:xfrm>
            <a:off x="5950543" y="3665857"/>
            <a:ext cx="2021999" cy="1961406"/>
          </a:xfrm>
          <a:prstGeom prst="rect">
            <a:avLst/>
          </a:prstGeom>
          <a:noFill/>
          <a:ln>
            <a:noFill/>
          </a:ln>
        </p:spPr>
      </p:pic>
      <p:pic>
        <p:nvPicPr>
          <p:cNvPr id="802" name="Google Shape;802;p120"/>
          <p:cNvPicPr preferRelativeResize="0"/>
          <p:nvPr/>
        </p:nvPicPr>
        <p:blipFill rotWithShape="1">
          <a:blip r:embed="rId4">
            <a:alphaModFix/>
          </a:blip>
          <a:srcRect t="22880" b="3020"/>
          <a:stretch/>
        </p:blipFill>
        <p:spPr>
          <a:xfrm>
            <a:off x="942128" y="3892959"/>
            <a:ext cx="3619197" cy="2011380"/>
          </a:xfrm>
          <a:prstGeom prst="rect">
            <a:avLst/>
          </a:prstGeom>
          <a:noFill/>
          <a:ln>
            <a:noFill/>
          </a:ln>
        </p:spPr>
      </p:pic>
      <p:pic>
        <p:nvPicPr>
          <p:cNvPr id="803" name="Google Shape;803;p120"/>
          <p:cNvPicPr preferRelativeResize="0"/>
          <p:nvPr/>
        </p:nvPicPr>
        <p:blipFill rotWithShape="1">
          <a:blip r:embed="rId5">
            <a:alphaModFix/>
          </a:blip>
          <a:srcRect l="13116" t="-305" r="20879" b="307"/>
          <a:stretch/>
        </p:blipFill>
        <p:spPr>
          <a:xfrm>
            <a:off x="5939855" y="1559372"/>
            <a:ext cx="2032687" cy="1986347"/>
          </a:xfrm>
          <a:prstGeom prst="rect">
            <a:avLst/>
          </a:prstGeom>
          <a:noFill/>
          <a:ln>
            <a:noFill/>
          </a:ln>
        </p:spPr>
      </p:pic>
    </p:spTree>
    <p:extLst>
      <p:ext uri="{BB962C8B-B14F-4D97-AF65-F5344CB8AC3E}">
        <p14:creationId xmlns:p14="http://schemas.microsoft.com/office/powerpoint/2010/main" val="447346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6" descr="IMG_1061.jpg"/>
          <p:cNvPicPr preferRelativeResize="0"/>
          <p:nvPr/>
        </p:nvPicPr>
        <p:blipFill rotWithShape="1">
          <a:blip r:embed="rId3">
            <a:alphaModFix/>
          </a:blip>
          <a:srcRect l="8771"/>
          <a:stretch/>
        </p:blipFill>
        <p:spPr>
          <a:xfrm>
            <a:off x="0" y="501650"/>
            <a:ext cx="6981938" cy="5143500"/>
          </a:xfrm>
          <a:prstGeom prst="rect">
            <a:avLst/>
          </a:prstGeom>
          <a:noFill/>
          <a:ln>
            <a:noFill/>
          </a:ln>
          <a:effectLst>
            <a:outerShdw blurRad="40000" dist="20000" dir="5400000" rotWithShape="0">
              <a:srgbClr val="000000">
                <a:alpha val="37647"/>
              </a:srgbClr>
            </a:outerShdw>
          </a:effectLst>
        </p:spPr>
      </p:pic>
      <p:sp>
        <p:nvSpPr>
          <p:cNvPr id="418" name="Google Shape;418;p76"/>
          <p:cNvSpPr/>
          <p:nvPr/>
        </p:nvSpPr>
        <p:spPr>
          <a:xfrm>
            <a:off x="6996373" y="857251"/>
            <a:ext cx="2156698" cy="5143499"/>
          </a:xfrm>
          <a:prstGeom prst="rect">
            <a:avLst/>
          </a:prstGeom>
          <a:solidFill>
            <a:srgbClr val="760048"/>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419" name="Google Shape;419;p76"/>
          <p:cNvCxnSpPr/>
          <p:nvPr/>
        </p:nvCxnSpPr>
        <p:spPr>
          <a:xfrm rot="10800000">
            <a:off x="7014381" y="857252"/>
            <a:ext cx="0" cy="5143499"/>
          </a:xfrm>
          <a:prstGeom prst="straightConnector1">
            <a:avLst/>
          </a:prstGeom>
          <a:noFill/>
          <a:ln w="76200" cap="flat" cmpd="sng">
            <a:solidFill>
              <a:srgbClr val="DA1E47"/>
            </a:solidFill>
            <a:prstDash val="solid"/>
            <a:round/>
            <a:headEnd type="none" w="sm" len="sm"/>
            <a:tailEnd type="none" w="sm" len="sm"/>
          </a:ln>
        </p:spPr>
      </p:cxnSp>
      <p:sp>
        <p:nvSpPr>
          <p:cNvPr id="420" name="Google Shape;420;p76"/>
          <p:cNvSpPr txBox="1">
            <a:spLocks noGrp="1"/>
          </p:cNvSpPr>
          <p:nvPr>
            <p:ph type="title"/>
          </p:nvPr>
        </p:nvSpPr>
        <p:spPr>
          <a:xfrm>
            <a:off x="7157358" y="1187451"/>
            <a:ext cx="1914071" cy="4457699"/>
          </a:xfrm>
          <a:prstGeom prst="rect">
            <a:avLst/>
          </a:prstGeom>
          <a:noFill/>
          <a:ln>
            <a:noFill/>
          </a:ln>
        </p:spPr>
        <p:txBody>
          <a:bodyPr spcFirstLastPara="1" vert="horz" wrap="square" lIns="0" tIns="0" rIns="0" bIns="0" rtlCol="0" anchor="ctr" anchorCtr="0">
            <a:noAutofit/>
          </a:bodyPr>
          <a:lstStyle/>
          <a:p>
            <a:r>
              <a:rPr lang="en-US"/>
              <a:t>Food Security </a:t>
            </a:r>
            <a:br>
              <a:rPr lang="en-US"/>
            </a:br>
            <a:r>
              <a:rPr lang="en-US"/>
              <a:t>+</a:t>
            </a:r>
            <a:br>
              <a:rPr lang="en-US"/>
            </a:br>
            <a:r>
              <a:rPr lang="en-US"/>
              <a:t>Public Health Nutrition</a:t>
            </a:r>
            <a:br>
              <a:rPr lang="en-US"/>
            </a:br>
            <a:r>
              <a:rPr lang="en-US"/>
              <a:t>=</a:t>
            </a:r>
            <a:br>
              <a:rPr lang="en-US"/>
            </a:br>
            <a:r>
              <a:rPr lang="en-US" b="1"/>
              <a:t>Nutrition Security</a:t>
            </a:r>
            <a:endParaRPr/>
          </a:p>
        </p:txBody>
      </p:sp>
    </p:spTree>
    <p:extLst>
      <p:ext uri="{BB962C8B-B14F-4D97-AF65-F5344CB8AC3E}">
        <p14:creationId xmlns:p14="http://schemas.microsoft.com/office/powerpoint/2010/main" val="9826353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21"/>
          <p:cNvSpPr txBox="1">
            <a:spLocks noGrp="1"/>
          </p:cNvSpPr>
          <p:nvPr>
            <p:ph type="body" idx="1"/>
          </p:nvPr>
        </p:nvSpPr>
        <p:spPr>
          <a:xfrm>
            <a:off x="448130" y="1866936"/>
            <a:ext cx="3278919" cy="3852600"/>
          </a:xfrm>
          <a:prstGeom prst="rect">
            <a:avLst/>
          </a:prstGeom>
          <a:noFill/>
          <a:ln>
            <a:noFill/>
          </a:ln>
        </p:spPr>
        <p:txBody>
          <a:bodyPr spcFirstLastPara="1" vert="horz" wrap="square" lIns="0" tIns="0" rIns="0" bIns="0" rtlCol="0" anchor="t" anchorCtr="0">
            <a:noAutofit/>
          </a:bodyPr>
          <a:lstStyle/>
          <a:p>
            <a:pPr marL="0" indent="0" algn="ctr">
              <a:buNone/>
            </a:pPr>
            <a:r>
              <a:rPr lang="en-US" i="1"/>
              <a:t>Pre-Bagged Pantries</a:t>
            </a:r>
            <a:endParaRPr/>
          </a:p>
          <a:p>
            <a:pPr indent="-457200">
              <a:spcBef>
                <a:spcPts val="0"/>
              </a:spcBef>
              <a:buSzPts val="2400"/>
              <a:buFont typeface="Noto Sans Symbols"/>
              <a:buAutoNum type="arabicPeriod" startAt="6"/>
            </a:pPr>
            <a:r>
              <a:rPr lang="en-US"/>
              <a:t>Promote choice &amp; reduce waste by providing  a swap or discard table</a:t>
            </a:r>
            <a:endParaRPr/>
          </a:p>
          <a:p>
            <a:pPr indent="-304800">
              <a:spcBef>
                <a:spcPts val="0"/>
              </a:spcBef>
              <a:buSzPts val="2400"/>
              <a:buNone/>
            </a:pPr>
            <a:endParaRPr/>
          </a:p>
          <a:p>
            <a:pPr marL="0" indent="129540">
              <a:buNone/>
            </a:pPr>
            <a:endParaRPr/>
          </a:p>
        </p:txBody>
      </p:sp>
      <p:sp>
        <p:nvSpPr>
          <p:cNvPr id="809" name="Google Shape;809;p121"/>
          <p:cNvSpPr txBox="1">
            <a:spLocks noGrp="1"/>
          </p:cNvSpPr>
          <p:nvPr>
            <p:ph type="title"/>
          </p:nvPr>
        </p:nvSpPr>
        <p:spPr>
          <a:xfrm>
            <a:off x="446524" y="1108470"/>
            <a:ext cx="8229600" cy="450902"/>
          </a:xfrm>
          <a:prstGeom prst="rect">
            <a:avLst/>
          </a:prstGeom>
          <a:noFill/>
          <a:ln>
            <a:noFill/>
          </a:ln>
        </p:spPr>
        <p:txBody>
          <a:bodyPr spcFirstLastPara="1" vert="horz" wrap="square" lIns="0" tIns="0" rIns="0" bIns="0" rtlCol="0" anchor="ctr" anchorCtr="0">
            <a:noAutofit/>
          </a:bodyPr>
          <a:lstStyle/>
          <a:p>
            <a:r>
              <a:rPr lang="en-US"/>
              <a:t>Normalize </a:t>
            </a:r>
            <a:endParaRPr sz="2000" i="1"/>
          </a:p>
        </p:txBody>
      </p:sp>
      <p:pic>
        <p:nvPicPr>
          <p:cNvPr id="810" name="Google Shape;810;p121"/>
          <p:cNvPicPr preferRelativeResize="0"/>
          <p:nvPr/>
        </p:nvPicPr>
        <p:blipFill rotWithShape="1">
          <a:blip r:embed="rId3">
            <a:alphaModFix/>
          </a:blip>
          <a:srcRect/>
          <a:stretch/>
        </p:blipFill>
        <p:spPr>
          <a:xfrm rot="5400000">
            <a:off x="4538076" y="2413599"/>
            <a:ext cx="3679032" cy="2759274"/>
          </a:xfrm>
          <a:prstGeom prst="rect">
            <a:avLst/>
          </a:prstGeom>
          <a:noFill/>
          <a:ln>
            <a:noFill/>
          </a:ln>
        </p:spPr>
      </p:pic>
    </p:spTree>
    <p:extLst>
      <p:ext uri="{BB962C8B-B14F-4D97-AF65-F5344CB8AC3E}">
        <p14:creationId xmlns:p14="http://schemas.microsoft.com/office/powerpoint/2010/main" val="14988258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122"/>
          <p:cNvPicPr preferRelativeResize="0"/>
          <p:nvPr/>
        </p:nvPicPr>
        <p:blipFill rotWithShape="1">
          <a:blip r:embed="rId3">
            <a:alphaModFix/>
          </a:blip>
          <a:srcRect/>
          <a:stretch/>
        </p:blipFill>
        <p:spPr>
          <a:xfrm>
            <a:off x="6059103" y="2488402"/>
            <a:ext cx="2549685" cy="1912264"/>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
        <p:nvSpPr>
          <p:cNvPr id="816" name="Google Shape;816;p122"/>
          <p:cNvSpPr txBox="1">
            <a:spLocks noGrp="1"/>
          </p:cNvSpPr>
          <p:nvPr>
            <p:ph type="title" idx="4294967295"/>
          </p:nvPr>
        </p:nvSpPr>
        <p:spPr>
          <a:xfrm>
            <a:off x="0" y="1165226"/>
            <a:ext cx="9144000" cy="696913"/>
          </a:xfrm>
          <a:prstGeom prst="rect">
            <a:avLst/>
          </a:prstGeom>
          <a:noFill/>
          <a:ln>
            <a:noFill/>
          </a:ln>
        </p:spPr>
        <p:txBody>
          <a:bodyPr spcFirstLastPara="1" vert="horz" wrap="square" lIns="0" tIns="0" rIns="0" bIns="0" rtlCol="0" anchor="b" anchorCtr="0">
            <a:noAutofit/>
          </a:bodyPr>
          <a:lstStyle/>
          <a:p>
            <a:pPr algn="ctr">
              <a:spcBef>
                <a:spcPts val="0"/>
              </a:spcBef>
              <a:buSzPts val="1400"/>
            </a:pPr>
            <a:r>
              <a:rPr lang="en-US" sz="2400">
                <a:solidFill>
                  <a:srgbClr val="ED6F23"/>
                </a:solidFill>
              </a:rPr>
              <a:t>Turning the Hearts: </a:t>
            </a:r>
            <a:r>
              <a:rPr lang="en-US" sz="2400" i="1">
                <a:solidFill>
                  <a:srgbClr val="ED6F23"/>
                </a:solidFill>
              </a:rPr>
              <a:t>Before</a:t>
            </a:r>
            <a:endParaRPr sz="2400" i="1">
              <a:solidFill>
                <a:srgbClr val="ED6F23"/>
              </a:solidFill>
            </a:endParaRPr>
          </a:p>
        </p:txBody>
      </p:sp>
      <p:pic>
        <p:nvPicPr>
          <p:cNvPr id="817" name="Google Shape;817;p122"/>
          <p:cNvPicPr preferRelativeResize="0"/>
          <p:nvPr/>
        </p:nvPicPr>
        <p:blipFill rotWithShape="1">
          <a:blip r:embed="rId4">
            <a:alphaModFix/>
          </a:blip>
          <a:srcRect/>
          <a:stretch/>
        </p:blipFill>
        <p:spPr>
          <a:xfrm>
            <a:off x="3253441" y="2487349"/>
            <a:ext cx="2555428" cy="1916571"/>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18" name="Google Shape;818;p122"/>
          <p:cNvPicPr preferRelativeResize="0"/>
          <p:nvPr/>
        </p:nvPicPr>
        <p:blipFill rotWithShape="1">
          <a:blip r:embed="rId5">
            <a:alphaModFix/>
          </a:blip>
          <a:srcRect/>
          <a:stretch/>
        </p:blipFill>
        <p:spPr>
          <a:xfrm>
            <a:off x="472978" y="2492601"/>
            <a:ext cx="2548427" cy="1911318"/>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
        <p:nvSpPr>
          <p:cNvPr id="819" name="Google Shape;819;p122"/>
          <p:cNvSpPr txBox="1"/>
          <p:nvPr/>
        </p:nvSpPr>
        <p:spPr>
          <a:xfrm>
            <a:off x="0" y="4683125"/>
            <a:ext cx="9144000" cy="696913"/>
          </a:xfrm>
          <a:prstGeom prst="rect">
            <a:avLst/>
          </a:prstGeom>
          <a:noFill/>
          <a:ln>
            <a:noFill/>
          </a:ln>
        </p:spPr>
        <p:txBody>
          <a:bodyPr spcFirstLastPara="1" wrap="square" lIns="0" tIns="0" rIns="0" bIns="0" anchor="b" anchorCtr="0">
            <a:noAutofit/>
          </a:bodyPr>
          <a:lstStyle/>
          <a:p>
            <a:pPr algn="ctr">
              <a:lnSpc>
                <a:spcPct val="90000"/>
              </a:lnSpc>
              <a:buClr>
                <a:srgbClr val="000000"/>
              </a:buClr>
              <a:buSzPts val="1400"/>
            </a:pPr>
            <a:r>
              <a:rPr lang="en-US" sz="2400">
                <a:solidFill>
                  <a:srgbClr val="ED6F23"/>
                </a:solidFill>
                <a:latin typeface="Lato"/>
                <a:ea typeface="Lato"/>
                <a:cs typeface="Lato"/>
                <a:sym typeface="Lato"/>
              </a:rPr>
              <a:t>And </a:t>
            </a:r>
            <a:r>
              <a:rPr lang="en-US" sz="2400" i="1">
                <a:solidFill>
                  <a:srgbClr val="ED6F23"/>
                </a:solidFill>
                <a:latin typeface="Lato"/>
                <a:ea typeface="Lato"/>
                <a:cs typeface="Lato"/>
                <a:sym typeface="Lato"/>
              </a:rPr>
              <a:t>After</a:t>
            </a:r>
            <a:r>
              <a:rPr lang="en-US" sz="2400">
                <a:solidFill>
                  <a:srgbClr val="ED6F23"/>
                </a:solidFill>
                <a:latin typeface="Lato"/>
                <a:ea typeface="Lato"/>
                <a:cs typeface="Lato"/>
                <a:sym typeface="Lato"/>
              </a:rPr>
              <a:t>…</a:t>
            </a:r>
            <a:endParaRPr sz="2400" i="1">
              <a:solidFill>
                <a:srgbClr val="ED6F23"/>
              </a:solidFill>
              <a:latin typeface="Lato"/>
              <a:ea typeface="Lato"/>
              <a:cs typeface="Lato"/>
              <a:sym typeface="Lato"/>
            </a:endParaRPr>
          </a:p>
        </p:txBody>
      </p:sp>
    </p:spTree>
    <p:extLst>
      <p:ext uri="{BB962C8B-B14F-4D97-AF65-F5344CB8AC3E}">
        <p14:creationId xmlns:p14="http://schemas.microsoft.com/office/powerpoint/2010/main" val="1867827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123"/>
          <p:cNvPicPr preferRelativeResize="0"/>
          <p:nvPr/>
        </p:nvPicPr>
        <p:blipFill rotWithShape="1">
          <a:blip r:embed="rId3">
            <a:alphaModFix/>
          </a:blip>
          <a:srcRect/>
          <a:stretch/>
        </p:blipFill>
        <p:spPr>
          <a:xfrm>
            <a:off x="4667780" y="905459"/>
            <a:ext cx="3222308" cy="4660806"/>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25" name="Google Shape;825;p123"/>
          <p:cNvPicPr preferRelativeResize="0"/>
          <p:nvPr/>
        </p:nvPicPr>
        <p:blipFill rotWithShape="1">
          <a:blip r:embed="rId4">
            <a:alphaModFix/>
          </a:blip>
          <a:srcRect/>
          <a:stretch/>
        </p:blipFill>
        <p:spPr>
          <a:xfrm>
            <a:off x="1211939" y="830445"/>
            <a:ext cx="3222308" cy="2309397"/>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26" name="Google Shape;826;p123"/>
          <p:cNvPicPr preferRelativeResize="0"/>
          <p:nvPr/>
        </p:nvPicPr>
        <p:blipFill rotWithShape="1">
          <a:blip r:embed="rId5">
            <a:alphaModFix/>
          </a:blip>
          <a:srcRect/>
          <a:stretch/>
        </p:blipFill>
        <p:spPr>
          <a:xfrm>
            <a:off x="1211939" y="3280934"/>
            <a:ext cx="3222310" cy="2285331"/>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Tree>
    <p:extLst>
      <p:ext uri="{BB962C8B-B14F-4D97-AF65-F5344CB8AC3E}">
        <p14:creationId xmlns:p14="http://schemas.microsoft.com/office/powerpoint/2010/main" val="32709552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24"/>
          <p:cNvPicPr preferRelativeResize="0"/>
          <p:nvPr/>
        </p:nvPicPr>
        <p:blipFill rotWithShape="1">
          <a:blip r:embed="rId3">
            <a:alphaModFix/>
          </a:blip>
          <a:srcRect/>
          <a:stretch/>
        </p:blipFill>
        <p:spPr>
          <a:xfrm>
            <a:off x="4703810" y="1511982"/>
            <a:ext cx="2875835" cy="3834447"/>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32" name="Google Shape;832;p124"/>
          <p:cNvPicPr preferRelativeResize="0"/>
          <p:nvPr/>
        </p:nvPicPr>
        <p:blipFill rotWithShape="1">
          <a:blip r:embed="rId4">
            <a:alphaModFix/>
          </a:blip>
          <a:srcRect/>
          <a:stretch/>
        </p:blipFill>
        <p:spPr>
          <a:xfrm>
            <a:off x="1635002" y="3569777"/>
            <a:ext cx="2948810" cy="1968330"/>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33" name="Google Shape;833;p124"/>
          <p:cNvPicPr preferRelativeResize="0"/>
          <p:nvPr/>
        </p:nvPicPr>
        <p:blipFill rotWithShape="1">
          <a:blip r:embed="rId5">
            <a:alphaModFix/>
          </a:blip>
          <a:srcRect/>
          <a:stretch/>
        </p:blipFill>
        <p:spPr>
          <a:xfrm>
            <a:off x="1656728" y="1279980"/>
            <a:ext cx="2905172" cy="2178879"/>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Tree>
    <p:extLst>
      <p:ext uri="{BB962C8B-B14F-4D97-AF65-F5344CB8AC3E}">
        <p14:creationId xmlns:p14="http://schemas.microsoft.com/office/powerpoint/2010/main" val="1927882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25"/>
          <p:cNvPicPr preferRelativeResize="0"/>
          <p:nvPr/>
        </p:nvPicPr>
        <p:blipFill rotWithShape="1">
          <a:blip r:embed="rId3">
            <a:alphaModFix/>
          </a:blip>
          <a:srcRect/>
          <a:stretch/>
        </p:blipFill>
        <p:spPr>
          <a:xfrm>
            <a:off x="4551859" y="793263"/>
            <a:ext cx="3222308" cy="2309397"/>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39" name="Google Shape;839;p125"/>
          <p:cNvPicPr preferRelativeResize="0"/>
          <p:nvPr/>
        </p:nvPicPr>
        <p:blipFill rotWithShape="1">
          <a:blip r:embed="rId4">
            <a:alphaModFix/>
          </a:blip>
          <a:srcRect/>
          <a:stretch/>
        </p:blipFill>
        <p:spPr>
          <a:xfrm>
            <a:off x="1211939" y="793264"/>
            <a:ext cx="3222308" cy="2309397"/>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40" name="Google Shape;840;p125"/>
          <p:cNvPicPr preferRelativeResize="0"/>
          <p:nvPr/>
        </p:nvPicPr>
        <p:blipFill rotWithShape="1">
          <a:blip r:embed="rId5">
            <a:alphaModFix/>
          </a:blip>
          <a:srcRect/>
          <a:stretch/>
        </p:blipFill>
        <p:spPr>
          <a:xfrm>
            <a:off x="1211937" y="3269513"/>
            <a:ext cx="3222310" cy="2285331"/>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pic>
        <p:nvPicPr>
          <p:cNvPr id="841" name="Google Shape;841;p125"/>
          <p:cNvPicPr preferRelativeResize="0"/>
          <p:nvPr/>
        </p:nvPicPr>
        <p:blipFill rotWithShape="1">
          <a:blip r:embed="rId6">
            <a:alphaModFix/>
          </a:blip>
          <a:srcRect/>
          <a:stretch/>
        </p:blipFill>
        <p:spPr>
          <a:xfrm>
            <a:off x="4551859" y="3269513"/>
            <a:ext cx="3222308" cy="2285307"/>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pic>
    </p:spTree>
    <p:extLst>
      <p:ext uri="{BB962C8B-B14F-4D97-AF65-F5344CB8AC3E}">
        <p14:creationId xmlns:p14="http://schemas.microsoft.com/office/powerpoint/2010/main" val="430516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26"/>
          <p:cNvSpPr/>
          <p:nvPr/>
        </p:nvSpPr>
        <p:spPr>
          <a:xfrm>
            <a:off x="110918" y="4839283"/>
            <a:ext cx="3817216" cy="1015663"/>
          </a:xfrm>
          <a:prstGeom prst="rect">
            <a:avLst/>
          </a:prstGeom>
          <a:noFill/>
          <a:ln>
            <a:noFill/>
          </a:ln>
        </p:spPr>
        <p:txBody>
          <a:bodyPr spcFirstLastPara="1" wrap="square" lIns="91425" tIns="45700" rIns="91425" bIns="45700" anchor="t" anchorCtr="0">
            <a:noAutofit/>
          </a:bodyPr>
          <a:lstStyle/>
          <a:p>
            <a:r>
              <a:rPr lang="en-US" sz="2000" b="1">
                <a:solidFill>
                  <a:schemeClr val="lt1"/>
                </a:solidFill>
                <a:latin typeface="Lato"/>
                <a:ea typeface="Lato"/>
                <a:cs typeface="Lato"/>
                <a:sym typeface="Lato"/>
              </a:rPr>
              <a:t>Awarded SDFSA Cold Storage Mini-Grant + NPP Gold Level Certification</a:t>
            </a:r>
            <a:endParaRPr/>
          </a:p>
        </p:txBody>
      </p:sp>
      <p:sp>
        <p:nvSpPr>
          <p:cNvPr id="847" name="Google Shape;847;p126" descr="Image result for ucsd triton logo"/>
          <p:cNvSpPr/>
          <p:nvPr/>
        </p:nvSpPr>
        <p:spPr>
          <a:xfrm>
            <a:off x="360578" y="1815258"/>
            <a:ext cx="246552" cy="246553"/>
          </a:xfrm>
          <a:prstGeom prst="rect">
            <a:avLst/>
          </a:prstGeom>
          <a:noFill/>
          <a:ln>
            <a:noFill/>
          </a:ln>
        </p:spPr>
        <p:txBody>
          <a:bodyPr spcFirstLastPara="1" wrap="square" lIns="91425" tIns="45700" rIns="91425" bIns="45700" anchor="t" anchorCtr="0">
            <a:noAutofit/>
          </a:bodyPr>
          <a:lstStyle/>
          <a:p>
            <a:endParaRPr sz="1400">
              <a:solidFill>
                <a:srgbClr val="000000"/>
              </a:solidFill>
              <a:latin typeface="Arial"/>
              <a:ea typeface="Arial"/>
              <a:cs typeface="Arial"/>
              <a:sym typeface="Arial"/>
            </a:endParaRPr>
          </a:p>
        </p:txBody>
      </p:sp>
      <p:pic>
        <p:nvPicPr>
          <p:cNvPr id="848" name="Google Shape;848;p126"/>
          <p:cNvPicPr preferRelativeResize="0"/>
          <p:nvPr/>
        </p:nvPicPr>
        <p:blipFill rotWithShape="1">
          <a:blip r:embed="rId3">
            <a:alphaModFix/>
          </a:blip>
          <a:srcRect/>
          <a:stretch/>
        </p:blipFill>
        <p:spPr>
          <a:xfrm>
            <a:off x="0" y="203614"/>
            <a:ext cx="9144000" cy="5143500"/>
          </a:xfrm>
          <a:prstGeom prst="rect">
            <a:avLst/>
          </a:prstGeom>
          <a:noFill/>
          <a:ln>
            <a:noFill/>
          </a:ln>
        </p:spPr>
      </p:pic>
      <p:pic>
        <p:nvPicPr>
          <p:cNvPr id="849" name="Google Shape;849;p126" descr="Image result for community through hope"/>
          <p:cNvPicPr preferRelativeResize="0"/>
          <p:nvPr/>
        </p:nvPicPr>
        <p:blipFill rotWithShape="1">
          <a:blip r:embed="rId4">
            <a:alphaModFix/>
          </a:blip>
          <a:srcRect/>
          <a:stretch/>
        </p:blipFill>
        <p:spPr>
          <a:xfrm>
            <a:off x="7429253" y="225521"/>
            <a:ext cx="1714747" cy="1714747"/>
          </a:xfrm>
          <a:prstGeom prst="rect">
            <a:avLst/>
          </a:prstGeom>
          <a:noFill/>
          <a:ln>
            <a:noFill/>
          </a:ln>
        </p:spPr>
      </p:pic>
    </p:spTree>
    <p:extLst>
      <p:ext uri="{BB962C8B-B14F-4D97-AF65-F5344CB8AC3E}">
        <p14:creationId xmlns:p14="http://schemas.microsoft.com/office/powerpoint/2010/main" val="3595322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27" descr="jonathan-mast-496446-unsplash.jpg"/>
          <p:cNvPicPr preferRelativeResize="0"/>
          <p:nvPr/>
        </p:nvPicPr>
        <p:blipFill rotWithShape="1">
          <a:blip r:embed="rId3">
            <a:alphaModFix/>
          </a:blip>
          <a:srcRect b="15625"/>
          <a:stretch/>
        </p:blipFill>
        <p:spPr>
          <a:xfrm>
            <a:off x="7729" y="273435"/>
            <a:ext cx="9144000" cy="5143500"/>
          </a:xfrm>
          <a:prstGeom prst="rect">
            <a:avLst/>
          </a:prstGeom>
          <a:noFill/>
          <a:ln>
            <a:noFill/>
          </a:ln>
        </p:spPr>
      </p:pic>
      <p:sp>
        <p:nvSpPr>
          <p:cNvPr id="855" name="Google Shape;855;p127"/>
          <p:cNvSpPr/>
          <p:nvPr/>
        </p:nvSpPr>
        <p:spPr>
          <a:xfrm>
            <a:off x="1" y="2773195"/>
            <a:ext cx="9144000" cy="1253928"/>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6" name="Google Shape;856;p127"/>
          <p:cNvSpPr txBox="1"/>
          <p:nvPr/>
        </p:nvSpPr>
        <p:spPr>
          <a:xfrm>
            <a:off x="0" y="2838043"/>
            <a:ext cx="9144000" cy="1131300"/>
          </a:xfrm>
          <a:prstGeom prst="rect">
            <a:avLst/>
          </a:prstGeom>
          <a:noFill/>
          <a:ln>
            <a:noFill/>
          </a:ln>
        </p:spPr>
        <p:txBody>
          <a:bodyPr spcFirstLastPara="1" wrap="square" lIns="91425" tIns="45700" rIns="91425" bIns="45700" anchor="ctr" anchorCtr="0">
            <a:noAutofit/>
          </a:bodyPr>
          <a:lstStyle/>
          <a:p>
            <a:pPr algn="ctr"/>
            <a:r>
              <a:rPr lang="en-US" sz="2400">
                <a:solidFill>
                  <a:srgbClr val="ED6F23"/>
                </a:solidFill>
                <a:latin typeface="Lato Black"/>
                <a:ea typeface="Lato Black"/>
                <a:cs typeface="Lato Black"/>
                <a:sym typeface="Lato Black"/>
              </a:rPr>
              <a:t>Supporting Nutrition and Health through Online Resources: </a:t>
            </a:r>
            <a:endParaRPr sz="2400">
              <a:solidFill>
                <a:srgbClr val="ED6F23"/>
              </a:solidFill>
              <a:latin typeface="Lato Black"/>
              <a:ea typeface="Lato Black"/>
              <a:cs typeface="Lato Black"/>
              <a:sym typeface="Lato Black"/>
            </a:endParaRPr>
          </a:p>
          <a:p>
            <a:pPr algn="ctr"/>
            <a:r>
              <a:rPr lang="en-US" sz="2400" i="1">
                <a:solidFill>
                  <a:srgbClr val="ED6F23"/>
                </a:solidFill>
                <a:latin typeface="Lato"/>
                <a:ea typeface="Lato"/>
                <a:cs typeface="Lato"/>
                <a:sym typeface="Lato"/>
              </a:rPr>
              <a:t>An Introduction to EatFresh.org</a:t>
            </a:r>
            <a:endParaRPr sz="2400" i="1">
              <a:solidFill>
                <a:srgbClr val="ED6F23"/>
              </a:solidFill>
              <a:latin typeface="Lato"/>
              <a:ea typeface="Lato"/>
              <a:cs typeface="Lato"/>
              <a:sym typeface="Lato"/>
            </a:endParaRPr>
          </a:p>
        </p:txBody>
      </p:sp>
      <p:pic>
        <p:nvPicPr>
          <p:cNvPr id="857" name="Google Shape;857;p127"/>
          <p:cNvPicPr preferRelativeResize="0"/>
          <p:nvPr/>
        </p:nvPicPr>
        <p:blipFill rotWithShape="1">
          <a:blip r:embed="rId4">
            <a:alphaModFix/>
          </a:blip>
          <a:srcRect/>
          <a:stretch/>
        </p:blipFill>
        <p:spPr>
          <a:xfrm>
            <a:off x="6030520" y="5134615"/>
            <a:ext cx="1214315" cy="543723"/>
          </a:xfrm>
          <a:prstGeom prst="rect">
            <a:avLst/>
          </a:prstGeom>
          <a:noFill/>
          <a:ln>
            <a:noFill/>
          </a:ln>
          <a:effectLst>
            <a:outerShdw blurRad="50800" dist="38100" dir="2700000" algn="tl" rotWithShape="0">
              <a:srgbClr val="000000">
                <a:alpha val="40000"/>
              </a:srgbClr>
            </a:outerShdw>
          </a:effectLst>
        </p:spPr>
      </p:pic>
      <p:sp>
        <p:nvSpPr>
          <p:cNvPr id="858" name="Google Shape;858;p127"/>
          <p:cNvSpPr/>
          <p:nvPr/>
        </p:nvSpPr>
        <p:spPr>
          <a:xfrm>
            <a:off x="3862857" y="5086440"/>
            <a:ext cx="1433744" cy="523868"/>
          </a:xfrm>
          <a:prstGeom prst="rect">
            <a:avLst/>
          </a:prstGeom>
          <a:noFill/>
          <a:ln>
            <a:noFill/>
          </a:ln>
          <a:effectLst>
            <a:outerShdw blurRad="50800" dist="38100" dir="2700000" algn="tl" rotWithShape="0">
              <a:srgbClr val="000000">
                <a:alpha val="40000"/>
              </a:srgbClr>
            </a:outerShdw>
          </a:effectLst>
        </p:spPr>
      </p:sp>
      <p:sp>
        <p:nvSpPr>
          <p:cNvPr id="859" name="Google Shape;859;p127" descr="SF County Seal.png"/>
          <p:cNvSpPr/>
          <p:nvPr/>
        </p:nvSpPr>
        <p:spPr>
          <a:xfrm>
            <a:off x="2418837" y="5075223"/>
            <a:ext cx="683425" cy="683425"/>
          </a:xfrm>
          <a:prstGeom prst="rect">
            <a:avLst/>
          </a:prstGeom>
          <a:noFill/>
          <a:ln>
            <a:noFill/>
          </a:ln>
          <a:effectLst>
            <a:outerShdw blurRad="50800" dist="38100" dir="2700000" algn="tl" rotWithShape="0">
              <a:srgbClr val="000000">
                <a:alpha val="40000"/>
              </a:srgbClr>
            </a:outerShdw>
          </a:effectLst>
        </p:spPr>
      </p:sp>
    </p:spTree>
    <p:extLst>
      <p:ext uri="{BB962C8B-B14F-4D97-AF65-F5344CB8AC3E}">
        <p14:creationId xmlns:p14="http://schemas.microsoft.com/office/powerpoint/2010/main" val="24730108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128"/>
          <p:cNvPicPr preferRelativeResize="0"/>
          <p:nvPr/>
        </p:nvPicPr>
        <p:blipFill>
          <a:blip r:embed="rId3">
            <a:alphaModFix/>
          </a:blip>
          <a:stretch>
            <a:fillRect/>
          </a:stretch>
        </p:blipFill>
        <p:spPr>
          <a:xfrm>
            <a:off x="506781" y="359701"/>
            <a:ext cx="8163904" cy="5143500"/>
          </a:xfrm>
          <a:prstGeom prst="rect">
            <a:avLst/>
          </a:prstGeom>
          <a:noFill/>
          <a:ln>
            <a:noFill/>
          </a:ln>
        </p:spPr>
      </p:pic>
    </p:spTree>
    <p:extLst>
      <p:ext uri="{BB962C8B-B14F-4D97-AF65-F5344CB8AC3E}">
        <p14:creationId xmlns:p14="http://schemas.microsoft.com/office/powerpoint/2010/main" val="4208004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9"/>
          <p:cNvSpPr txBox="1">
            <a:spLocks noGrp="1"/>
          </p:cNvSpPr>
          <p:nvPr>
            <p:ph type="body" idx="1"/>
          </p:nvPr>
        </p:nvSpPr>
        <p:spPr>
          <a:xfrm>
            <a:off x="448129" y="1584320"/>
            <a:ext cx="8229600" cy="3852600"/>
          </a:xfrm>
          <a:prstGeom prst="rect">
            <a:avLst/>
          </a:prstGeom>
          <a:noFill/>
          <a:ln>
            <a:noFill/>
          </a:ln>
        </p:spPr>
        <p:txBody>
          <a:bodyPr spcFirstLastPara="1" vert="horz" wrap="square" lIns="0" tIns="0" rIns="0" bIns="0" rtlCol="0" anchor="t" anchorCtr="0">
            <a:noAutofit/>
          </a:bodyPr>
          <a:lstStyle/>
          <a:p>
            <a:pPr marL="0" indent="129540">
              <a:buNone/>
            </a:pPr>
            <a:endParaRPr/>
          </a:p>
        </p:txBody>
      </p:sp>
      <p:sp>
        <p:nvSpPr>
          <p:cNvPr id="872" name="Google Shape;872;p129"/>
          <p:cNvSpPr txBox="1">
            <a:spLocks noGrp="1"/>
          </p:cNvSpPr>
          <p:nvPr>
            <p:ph type="title"/>
          </p:nvPr>
        </p:nvSpPr>
        <p:spPr>
          <a:xfrm>
            <a:off x="448129" y="1067114"/>
            <a:ext cx="8229600" cy="450900"/>
          </a:xfrm>
          <a:prstGeom prst="rect">
            <a:avLst/>
          </a:prstGeom>
          <a:noFill/>
          <a:ln>
            <a:noFill/>
          </a:ln>
        </p:spPr>
        <p:txBody>
          <a:bodyPr spcFirstLastPara="1" vert="horz" wrap="square" lIns="68550" tIns="68550" rIns="68550" bIns="68550" rtlCol="0" anchor="ctr" anchorCtr="0">
            <a:noAutofit/>
          </a:bodyPr>
          <a:lstStyle/>
          <a:p>
            <a:r>
              <a:rPr lang="en-US" b="1" dirty="0">
                <a:latin typeface="Helvetica Neue"/>
                <a:ea typeface="Helvetica Neue"/>
                <a:cs typeface="Helvetica Neue"/>
                <a:sym typeface="Helvetica Neue"/>
              </a:rPr>
              <a:t> Heal Bruised Produce Back to Life</a:t>
            </a:r>
            <a:endParaRPr b="1" dirty="0">
              <a:latin typeface="Helvetica Neue"/>
              <a:ea typeface="Helvetica Neue"/>
              <a:cs typeface="Helvetica Neue"/>
              <a:sym typeface="Helvetica Neue"/>
            </a:endParaRPr>
          </a:p>
        </p:txBody>
      </p:sp>
      <p:pic>
        <p:nvPicPr>
          <p:cNvPr id="873" name="Google Shape;873;p129"/>
          <p:cNvPicPr preferRelativeResize="0"/>
          <p:nvPr/>
        </p:nvPicPr>
        <p:blipFill rotWithShape="1">
          <a:blip r:embed="rId3">
            <a:alphaModFix/>
          </a:blip>
          <a:srcRect t="89663" r="19041"/>
          <a:stretch/>
        </p:blipFill>
        <p:spPr>
          <a:xfrm>
            <a:off x="5342497" y="5207682"/>
            <a:ext cx="2345081" cy="229238"/>
          </a:xfrm>
          <a:prstGeom prst="rect">
            <a:avLst/>
          </a:prstGeom>
          <a:noFill/>
          <a:ln>
            <a:noFill/>
          </a:ln>
        </p:spPr>
      </p:pic>
      <p:pic>
        <p:nvPicPr>
          <p:cNvPr id="874" name="Google Shape;874;p129"/>
          <p:cNvPicPr preferRelativeResize="0"/>
          <p:nvPr/>
        </p:nvPicPr>
        <p:blipFill rotWithShape="1">
          <a:blip r:embed="rId4">
            <a:alphaModFix/>
          </a:blip>
          <a:srcRect/>
          <a:stretch/>
        </p:blipFill>
        <p:spPr>
          <a:xfrm>
            <a:off x="5299231" y="1612670"/>
            <a:ext cx="2345081" cy="2004863"/>
          </a:xfrm>
          <a:prstGeom prst="rect">
            <a:avLst/>
          </a:prstGeom>
          <a:noFill/>
          <a:ln>
            <a:noFill/>
          </a:ln>
        </p:spPr>
      </p:pic>
      <p:pic>
        <p:nvPicPr>
          <p:cNvPr id="875" name="Google Shape;875;p129"/>
          <p:cNvPicPr preferRelativeResize="0"/>
          <p:nvPr/>
        </p:nvPicPr>
        <p:blipFill rotWithShape="1">
          <a:blip r:embed="rId5">
            <a:alphaModFix/>
          </a:blip>
          <a:srcRect b="26210"/>
          <a:stretch/>
        </p:blipFill>
        <p:spPr>
          <a:xfrm>
            <a:off x="5342498" y="3768472"/>
            <a:ext cx="2345081" cy="1368375"/>
          </a:xfrm>
          <a:prstGeom prst="rect">
            <a:avLst/>
          </a:prstGeom>
          <a:noFill/>
          <a:ln>
            <a:noFill/>
          </a:ln>
        </p:spPr>
      </p:pic>
      <p:pic>
        <p:nvPicPr>
          <p:cNvPr id="876" name="Google Shape;876;p129"/>
          <p:cNvPicPr preferRelativeResize="0"/>
          <p:nvPr/>
        </p:nvPicPr>
        <p:blipFill rotWithShape="1">
          <a:blip r:embed="rId6">
            <a:alphaModFix/>
          </a:blip>
          <a:srcRect r="15973"/>
          <a:stretch/>
        </p:blipFill>
        <p:spPr>
          <a:xfrm>
            <a:off x="1907119" y="4404788"/>
            <a:ext cx="1563170" cy="1236113"/>
          </a:xfrm>
          <a:prstGeom prst="rect">
            <a:avLst/>
          </a:prstGeom>
          <a:noFill/>
          <a:ln>
            <a:noFill/>
          </a:ln>
        </p:spPr>
      </p:pic>
      <p:pic>
        <p:nvPicPr>
          <p:cNvPr id="877" name="Google Shape;877;p129"/>
          <p:cNvPicPr preferRelativeResize="0"/>
          <p:nvPr/>
        </p:nvPicPr>
        <p:blipFill rotWithShape="1">
          <a:blip r:embed="rId7">
            <a:alphaModFix/>
          </a:blip>
          <a:srcRect l="66970" t="13292" r="7389"/>
          <a:stretch/>
        </p:blipFill>
        <p:spPr>
          <a:xfrm>
            <a:off x="2028845" y="2163415"/>
            <a:ext cx="1527977" cy="2092037"/>
          </a:xfrm>
          <a:prstGeom prst="rect">
            <a:avLst/>
          </a:prstGeom>
          <a:noFill/>
          <a:ln>
            <a:noFill/>
          </a:ln>
        </p:spPr>
      </p:pic>
      <p:sp>
        <p:nvSpPr>
          <p:cNvPr id="878" name="Google Shape;878;p129"/>
          <p:cNvSpPr/>
          <p:nvPr/>
        </p:nvSpPr>
        <p:spPr>
          <a:xfrm>
            <a:off x="3835069" y="3045488"/>
            <a:ext cx="1000200" cy="413700"/>
          </a:xfrm>
          <a:prstGeom prst="rightArrow">
            <a:avLst>
              <a:gd name="adj1" fmla="val 50000"/>
              <a:gd name="adj2" fmla="val 50000"/>
            </a:avLst>
          </a:prstGeom>
          <a:solidFill>
            <a:srgbClr val="CE1D41"/>
          </a:solidFill>
          <a:ln w="9525" cap="flat" cmpd="sng">
            <a:solidFill>
              <a:srgbClr val="CE1D41"/>
            </a:solidFill>
            <a:prstDash val="solid"/>
            <a:round/>
            <a:headEnd type="none" w="sm" len="sm"/>
            <a:tailEnd type="none" w="sm" len="sm"/>
          </a:ln>
        </p:spPr>
        <p:txBody>
          <a:bodyPr spcFirstLastPara="1" wrap="square" lIns="68550" tIns="68550" rIns="68550" bIns="68550" anchor="ctr" anchorCtr="0">
            <a:noAutofit/>
          </a:bodyPr>
          <a:lstStyle/>
          <a:p>
            <a:endParaRPr sz="1050">
              <a:solidFill>
                <a:srgbClr val="000000"/>
              </a:solidFill>
              <a:latin typeface="Arial"/>
              <a:ea typeface="Arial"/>
              <a:cs typeface="Arial"/>
              <a:sym typeface="Arial"/>
            </a:endParaRPr>
          </a:p>
        </p:txBody>
      </p:sp>
      <p:sp>
        <p:nvSpPr>
          <p:cNvPr id="879" name="Google Shape;879;p129"/>
          <p:cNvSpPr/>
          <p:nvPr/>
        </p:nvSpPr>
        <p:spPr>
          <a:xfrm>
            <a:off x="3835069" y="4889325"/>
            <a:ext cx="1000200" cy="413700"/>
          </a:xfrm>
          <a:prstGeom prst="rightArrow">
            <a:avLst>
              <a:gd name="adj1" fmla="val 50000"/>
              <a:gd name="adj2" fmla="val 50000"/>
            </a:avLst>
          </a:prstGeom>
          <a:solidFill>
            <a:srgbClr val="CE1D41"/>
          </a:solidFill>
          <a:ln w="9525" cap="flat" cmpd="sng">
            <a:solidFill>
              <a:srgbClr val="CE1D41"/>
            </a:solidFill>
            <a:prstDash val="solid"/>
            <a:round/>
            <a:headEnd type="none" w="sm" len="sm"/>
            <a:tailEnd type="none" w="sm" len="sm"/>
          </a:ln>
        </p:spPr>
        <p:txBody>
          <a:bodyPr spcFirstLastPara="1" wrap="square" lIns="68550" tIns="68550" rIns="68550" bIns="68550" anchor="ctr" anchorCtr="0">
            <a:noAutofit/>
          </a:bodyPr>
          <a:lstStyle/>
          <a:p>
            <a:endParaRPr sz="1050">
              <a:solidFill>
                <a:srgbClr val="000000"/>
              </a:solidFill>
              <a:latin typeface="Arial"/>
              <a:ea typeface="Arial"/>
              <a:cs typeface="Arial"/>
              <a:sym typeface="Arial"/>
            </a:endParaRPr>
          </a:p>
        </p:txBody>
      </p:sp>
    </p:spTree>
    <p:extLst>
      <p:ext uri="{BB962C8B-B14F-4D97-AF65-F5344CB8AC3E}">
        <p14:creationId xmlns:p14="http://schemas.microsoft.com/office/powerpoint/2010/main" val="34407294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30"/>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129540">
              <a:buNone/>
            </a:pPr>
            <a:endParaRPr/>
          </a:p>
        </p:txBody>
      </p:sp>
      <p:sp>
        <p:nvSpPr>
          <p:cNvPr id="886" name="Google Shape;886;p130"/>
          <p:cNvSpPr txBox="1">
            <a:spLocks noGrp="1"/>
          </p:cNvSpPr>
          <p:nvPr>
            <p:ph type="title"/>
          </p:nvPr>
        </p:nvSpPr>
        <p:spPr>
          <a:xfrm>
            <a:off x="446524" y="1108470"/>
            <a:ext cx="8229600" cy="450902"/>
          </a:xfrm>
          <a:prstGeom prst="rect">
            <a:avLst/>
          </a:prstGeom>
          <a:noFill/>
          <a:ln>
            <a:noFill/>
          </a:ln>
        </p:spPr>
        <p:txBody>
          <a:bodyPr spcFirstLastPara="1" vert="horz" wrap="square" lIns="68550" tIns="68550" rIns="68550" bIns="68550" rtlCol="0" anchor="ctr" anchorCtr="0">
            <a:noAutofit/>
          </a:bodyPr>
          <a:lstStyle/>
          <a:p>
            <a:r>
              <a:rPr lang="en-US" b="1">
                <a:latin typeface="Helvetica Neue"/>
                <a:ea typeface="Helvetica Neue"/>
                <a:cs typeface="Helvetica Neue"/>
                <a:sym typeface="Helvetica Neue"/>
              </a:rPr>
              <a:t>Healthy Twist on Client Favorites </a:t>
            </a:r>
            <a:endParaRPr b="1">
              <a:latin typeface="Helvetica Neue"/>
              <a:ea typeface="Helvetica Neue"/>
              <a:cs typeface="Helvetica Neue"/>
              <a:sym typeface="Helvetica Neue"/>
            </a:endParaRPr>
          </a:p>
        </p:txBody>
      </p:sp>
      <p:sp>
        <p:nvSpPr>
          <p:cNvPr id="887" name="Google Shape;887;p130"/>
          <p:cNvSpPr txBox="1"/>
          <p:nvPr/>
        </p:nvSpPr>
        <p:spPr>
          <a:xfrm>
            <a:off x="1485900" y="2304000"/>
            <a:ext cx="2250000" cy="2250000"/>
          </a:xfrm>
          <a:prstGeom prst="rect">
            <a:avLst/>
          </a:prstGeom>
          <a:noFill/>
          <a:ln>
            <a:noFill/>
          </a:ln>
        </p:spPr>
        <p:txBody>
          <a:bodyPr spcFirstLastPara="1" wrap="square" lIns="68550" tIns="68550" rIns="68550" bIns="68550" anchor="ctr" anchorCtr="0">
            <a:noAutofit/>
          </a:bodyPr>
          <a:lstStyle/>
          <a:p>
            <a:pPr>
              <a:spcBef>
                <a:spcPts val="1350"/>
              </a:spcBef>
            </a:pPr>
            <a:endParaRPr sz="1050">
              <a:solidFill>
                <a:srgbClr val="000000"/>
              </a:solidFill>
              <a:latin typeface="Arial"/>
              <a:ea typeface="Arial"/>
              <a:cs typeface="Arial"/>
              <a:sym typeface="Arial"/>
            </a:endParaRPr>
          </a:p>
        </p:txBody>
      </p:sp>
      <p:pic>
        <p:nvPicPr>
          <p:cNvPr id="888" name="Google Shape;888;p130"/>
          <p:cNvPicPr preferRelativeResize="0"/>
          <p:nvPr/>
        </p:nvPicPr>
        <p:blipFill rotWithShape="1">
          <a:blip r:embed="rId3">
            <a:alphaModFix/>
          </a:blip>
          <a:srcRect/>
          <a:stretch/>
        </p:blipFill>
        <p:spPr>
          <a:xfrm>
            <a:off x="1688550" y="2336035"/>
            <a:ext cx="1844700" cy="1427794"/>
          </a:xfrm>
          <a:prstGeom prst="rect">
            <a:avLst/>
          </a:prstGeom>
          <a:noFill/>
          <a:ln>
            <a:noFill/>
          </a:ln>
        </p:spPr>
      </p:pic>
      <p:pic>
        <p:nvPicPr>
          <p:cNvPr id="889" name="Google Shape;889;p130"/>
          <p:cNvPicPr preferRelativeResize="0"/>
          <p:nvPr/>
        </p:nvPicPr>
        <p:blipFill rotWithShape="1">
          <a:blip r:embed="rId4">
            <a:alphaModFix/>
          </a:blip>
          <a:srcRect b="14653"/>
          <a:stretch/>
        </p:blipFill>
        <p:spPr>
          <a:xfrm>
            <a:off x="5205414" y="2261524"/>
            <a:ext cx="2316131" cy="1682269"/>
          </a:xfrm>
          <a:prstGeom prst="rect">
            <a:avLst/>
          </a:prstGeom>
          <a:noFill/>
          <a:ln>
            <a:noFill/>
          </a:ln>
        </p:spPr>
      </p:pic>
      <p:sp>
        <p:nvSpPr>
          <p:cNvPr id="890" name="Google Shape;890;p130"/>
          <p:cNvSpPr/>
          <p:nvPr/>
        </p:nvSpPr>
        <p:spPr>
          <a:xfrm>
            <a:off x="3869270" y="2789438"/>
            <a:ext cx="1000125" cy="413550"/>
          </a:xfrm>
          <a:prstGeom prst="rightArrow">
            <a:avLst>
              <a:gd name="adj1" fmla="val 50000"/>
              <a:gd name="adj2" fmla="val 50000"/>
            </a:avLst>
          </a:prstGeom>
          <a:solidFill>
            <a:srgbClr val="CE1D41"/>
          </a:solidFill>
          <a:ln w="9525" cap="flat" cmpd="sng">
            <a:solidFill>
              <a:srgbClr val="CE1D41"/>
            </a:solidFill>
            <a:prstDash val="solid"/>
            <a:round/>
            <a:headEnd type="none" w="sm" len="sm"/>
            <a:tailEnd type="none" w="sm" len="sm"/>
          </a:ln>
        </p:spPr>
        <p:txBody>
          <a:bodyPr spcFirstLastPara="1" wrap="square" lIns="68550" tIns="68550" rIns="68550" bIns="68550" anchor="ctr" anchorCtr="0">
            <a:noAutofit/>
          </a:bodyPr>
          <a:lstStyle/>
          <a:p>
            <a:endParaRPr sz="1050">
              <a:solidFill>
                <a:srgbClr val="000000"/>
              </a:solidFill>
              <a:latin typeface="Arial"/>
              <a:ea typeface="Arial"/>
              <a:cs typeface="Arial"/>
              <a:sym typeface="Arial"/>
            </a:endParaRPr>
          </a:p>
        </p:txBody>
      </p:sp>
      <p:pic>
        <p:nvPicPr>
          <p:cNvPr id="891" name="Google Shape;891;p130"/>
          <p:cNvPicPr preferRelativeResize="0"/>
          <p:nvPr/>
        </p:nvPicPr>
        <p:blipFill rotWithShape="1">
          <a:blip r:embed="rId5">
            <a:alphaModFix/>
          </a:blip>
          <a:srcRect/>
          <a:stretch/>
        </p:blipFill>
        <p:spPr>
          <a:xfrm>
            <a:off x="1566038" y="4246078"/>
            <a:ext cx="2013767" cy="1342508"/>
          </a:xfrm>
          <a:prstGeom prst="rect">
            <a:avLst/>
          </a:prstGeom>
          <a:noFill/>
          <a:ln>
            <a:noFill/>
          </a:ln>
        </p:spPr>
      </p:pic>
      <p:sp>
        <p:nvSpPr>
          <p:cNvPr id="892" name="Google Shape;892;p130"/>
          <p:cNvSpPr/>
          <p:nvPr/>
        </p:nvSpPr>
        <p:spPr>
          <a:xfrm>
            <a:off x="3869270" y="4485206"/>
            <a:ext cx="1000125" cy="413550"/>
          </a:xfrm>
          <a:prstGeom prst="rightArrow">
            <a:avLst>
              <a:gd name="adj1" fmla="val 50000"/>
              <a:gd name="adj2" fmla="val 50000"/>
            </a:avLst>
          </a:prstGeom>
          <a:solidFill>
            <a:srgbClr val="CE1D41"/>
          </a:solidFill>
          <a:ln w="9525" cap="flat" cmpd="sng">
            <a:solidFill>
              <a:srgbClr val="CE1D41"/>
            </a:solidFill>
            <a:prstDash val="solid"/>
            <a:round/>
            <a:headEnd type="none" w="sm" len="sm"/>
            <a:tailEnd type="none" w="sm" len="sm"/>
          </a:ln>
        </p:spPr>
        <p:txBody>
          <a:bodyPr spcFirstLastPara="1" wrap="square" lIns="68550" tIns="68550" rIns="68550" bIns="68550" anchor="ctr" anchorCtr="0">
            <a:noAutofit/>
          </a:bodyPr>
          <a:lstStyle/>
          <a:p>
            <a:endParaRPr sz="1050">
              <a:solidFill>
                <a:srgbClr val="000000"/>
              </a:solidFill>
              <a:latin typeface="Arial"/>
              <a:ea typeface="Arial"/>
              <a:cs typeface="Arial"/>
              <a:sym typeface="Arial"/>
            </a:endParaRPr>
          </a:p>
        </p:txBody>
      </p:sp>
      <p:pic>
        <p:nvPicPr>
          <p:cNvPr id="893" name="Google Shape;893;p130"/>
          <p:cNvPicPr preferRelativeResize="0"/>
          <p:nvPr/>
        </p:nvPicPr>
        <p:blipFill rotWithShape="1">
          <a:blip r:embed="rId6">
            <a:alphaModFix/>
          </a:blip>
          <a:srcRect l="2765" r="2858" b="23465"/>
          <a:stretch/>
        </p:blipFill>
        <p:spPr>
          <a:xfrm>
            <a:off x="5205413" y="4066446"/>
            <a:ext cx="2316131" cy="1701771"/>
          </a:xfrm>
          <a:prstGeom prst="rect">
            <a:avLst/>
          </a:prstGeom>
          <a:noFill/>
          <a:ln>
            <a:noFill/>
          </a:ln>
        </p:spPr>
      </p:pic>
    </p:spTree>
    <p:extLst>
      <p:ext uri="{BB962C8B-B14F-4D97-AF65-F5344CB8AC3E}">
        <p14:creationId xmlns:p14="http://schemas.microsoft.com/office/powerpoint/2010/main" val="2936976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77" descr="heart shaped blueberries.jpg"/>
          <p:cNvPicPr preferRelativeResize="0"/>
          <p:nvPr/>
        </p:nvPicPr>
        <p:blipFill rotWithShape="1">
          <a:blip r:embed="rId3">
            <a:alphaModFix/>
          </a:blip>
          <a:srcRect/>
          <a:stretch/>
        </p:blipFill>
        <p:spPr>
          <a:xfrm>
            <a:off x="508074" y="1310080"/>
            <a:ext cx="1414349" cy="1881804"/>
          </a:xfrm>
          <a:prstGeom prst="rect">
            <a:avLst/>
          </a:prstGeom>
          <a:noFill/>
          <a:ln>
            <a:noFill/>
          </a:ln>
        </p:spPr>
      </p:pic>
      <p:sp>
        <p:nvSpPr>
          <p:cNvPr id="427" name="Google Shape;427;p77"/>
          <p:cNvSpPr/>
          <p:nvPr/>
        </p:nvSpPr>
        <p:spPr>
          <a:xfrm>
            <a:off x="0" y="3149463"/>
            <a:ext cx="9144000" cy="652800"/>
          </a:xfrm>
          <a:prstGeom prst="rect">
            <a:avLst/>
          </a:prstGeom>
          <a:solidFill>
            <a:srgbClr val="760048"/>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cxnSp>
        <p:nvCxnSpPr>
          <p:cNvPr id="428" name="Google Shape;428;p77"/>
          <p:cNvCxnSpPr/>
          <p:nvPr/>
        </p:nvCxnSpPr>
        <p:spPr>
          <a:xfrm>
            <a:off x="0" y="3773777"/>
            <a:ext cx="9144000" cy="0"/>
          </a:xfrm>
          <a:prstGeom prst="straightConnector1">
            <a:avLst/>
          </a:prstGeom>
          <a:noFill/>
          <a:ln w="76200" cap="flat" cmpd="sng">
            <a:solidFill>
              <a:srgbClr val="DA1E47"/>
            </a:solidFill>
            <a:prstDash val="solid"/>
            <a:round/>
            <a:headEnd type="none" w="sm" len="sm"/>
            <a:tailEnd type="none" w="sm" len="sm"/>
          </a:ln>
        </p:spPr>
      </p:cxnSp>
      <p:pic>
        <p:nvPicPr>
          <p:cNvPr id="429" name="Google Shape;429;p77" descr="clipart-family-di8xBM8ie.gif"/>
          <p:cNvPicPr preferRelativeResize="0"/>
          <p:nvPr/>
        </p:nvPicPr>
        <p:blipFill rotWithShape="1">
          <a:blip r:embed="rId4">
            <a:alphaModFix/>
          </a:blip>
          <a:srcRect/>
          <a:stretch/>
        </p:blipFill>
        <p:spPr>
          <a:xfrm>
            <a:off x="2961486" y="3924961"/>
            <a:ext cx="2823149" cy="1964495"/>
          </a:xfrm>
          <a:prstGeom prst="rect">
            <a:avLst/>
          </a:prstGeom>
          <a:noFill/>
          <a:ln>
            <a:noFill/>
          </a:ln>
        </p:spPr>
      </p:pic>
      <p:pic>
        <p:nvPicPr>
          <p:cNvPr id="430" name="Google Shape;430;p77" descr="heart shaped almonds.jpeg"/>
          <p:cNvPicPr preferRelativeResize="0"/>
          <p:nvPr/>
        </p:nvPicPr>
        <p:blipFill rotWithShape="1">
          <a:blip r:embed="rId5">
            <a:alphaModFix/>
          </a:blip>
          <a:srcRect/>
          <a:stretch/>
        </p:blipFill>
        <p:spPr>
          <a:xfrm>
            <a:off x="1982867" y="1344998"/>
            <a:ext cx="2536187" cy="1687718"/>
          </a:xfrm>
          <a:prstGeom prst="rect">
            <a:avLst/>
          </a:prstGeom>
          <a:noFill/>
          <a:ln>
            <a:noFill/>
          </a:ln>
        </p:spPr>
      </p:pic>
      <p:pic>
        <p:nvPicPr>
          <p:cNvPr id="431" name="Google Shape;431;p77" descr="heart shaped dried beans (istock).jpg"/>
          <p:cNvPicPr preferRelativeResize="0"/>
          <p:nvPr/>
        </p:nvPicPr>
        <p:blipFill rotWithShape="1">
          <a:blip r:embed="rId6">
            <a:alphaModFix/>
          </a:blip>
          <a:srcRect/>
          <a:stretch/>
        </p:blipFill>
        <p:spPr>
          <a:xfrm>
            <a:off x="4604272" y="1526764"/>
            <a:ext cx="1449483" cy="1448436"/>
          </a:xfrm>
          <a:prstGeom prst="rect">
            <a:avLst/>
          </a:prstGeom>
          <a:noFill/>
          <a:ln>
            <a:noFill/>
          </a:ln>
        </p:spPr>
      </p:pic>
      <p:pic>
        <p:nvPicPr>
          <p:cNvPr id="432" name="Google Shape;432;p77" descr="heart shaped oatmeal.jpg"/>
          <p:cNvPicPr preferRelativeResize="0"/>
          <p:nvPr/>
        </p:nvPicPr>
        <p:blipFill rotWithShape="1">
          <a:blip r:embed="rId7">
            <a:alphaModFix/>
          </a:blip>
          <a:srcRect/>
          <a:stretch/>
        </p:blipFill>
        <p:spPr>
          <a:xfrm>
            <a:off x="6874661" y="1452357"/>
            <a:ext cx="1353768" cy="1597250"/>
          </a:xfrm>
          <a:prstGeom prst="rect">
            <a:avLst/>
          </a:prstGeom>
          <a:noFill/>
          <a:ln>
            <a:noFill/>
          </a:ln>
        </p:spPr>
      </p:pic>
      <p:sp>
        <p:nvSpPr>
          <p:cNvPr id="433" name="Google Shape;433;p77"/>
          <p:cNvSpPr txBox="1"/>
          <p:nvPr/>
        </p:nvSpPr>
        <p:spPr>
          <a:xfrm>
            <a:off x="464296" y="3270306"/>
            <a:ext cx="8229600" cy="3546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2400">
                <a:solidFill>
                  <a:srgbClr val="ED6F23"/>
                </a:solidFill>
                <a:latin typeface="Lato"/>
                <a:ea typeface="Lato"/>
                <a:cs typeface="Lato"/>
                <a:sym typeface="Lato"/>
              </a:rPr>
              <a:t>Trauma-Informed Nutrition Security</a:t>
            </a:r>
            <a:endParaRPr sz="2400">
              <a:solidFill>
                <a:srgbClr val="ED6F23"/>
              </a:solidFill>
              <a:latin typeface="Lato"/>
              <a:ea typeface="Lato"/>
              <a:cs typeface="Lato"/>
              <a:sym typeface="Lato"/>
            </a:endParaRPr>
          </a:p>
        </p:txBody>
      </p:sp>
      <p:cxnSp>
        <p:nvCxnSpPr>
          <p:cNvPr id="434" name="Google Shape;434;p77"/>
          <p:cNvCxnSpPr/>
          <p:nvPr/>
        </p:nvCxnSpPr>
        <p:spPr>
          <a:xfrm>
            <a:off x="0" y="3127497"/>
            <a:ext cx="9144000" cy="0"/>
          </a:xfrm>
          <a:prstGeom prst="straightConnector1">
            <a:avLst/>
          </a:prstGeom>
          <a:noFill/>
          <a:ln w="76200" cap="flat" cmpd="sng">
            <a:solidFill>
              <a:srgbClr val="DA1E47"/>
            </a:solidFill>
            <a:prstDash val="solid"/>
            <a:round/>
            <a:headEnd type="none" w="sm" len="sm"/>
            <a:tailEnd type="none" w="sm" len="sm"/>
          </a:ln>
        </p:spPr>
      </p:cxnSp>
    </p:spTree>
    <p:extLst>
      <p:ext uri="{BB962C8B-B14F-4D97-AF65-F5344CB8AC3E}">
        <p14:creationId xmlns:p14="http://schemas.microsoft.com/office/powerpoint/2010/main" val="4563051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31"/>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129540">
              <a:buNone/>
            </a:pPr>
            <a:endParaRPr dirty="0"/>
          </a:p>
        </p:txBody>
      </p:sp>
      <p:sp>
        <p:nvSpPr>
          <p:cNvPr id="900" name="Google Shape;900;p131"/>
          <p:cNvSpPr txBox="1">
            <a:spLocks noGrp="1"/>
          </p:cNvSpPr>
          <p:nvPr>
            <p:ph type="title"/>
          </p:nvPr>
        </p:nvSpPr>
        <p:spPr>
          <a:xfrm>
            <a:off x="446524" y="1108470"/>
            <a:ext cx="8229600" cy="450902"/>
          </a:xfrm>
          <a:prstGeom prst="rect">
            <a:avLst/>
          </a:prstGeom>
          <a:noFill/>
          <a:ln>
            <a:noFill/>
          </a:ln>
        </p:spPr>
        <p:txBody>
          <a:bodyPr spcFirstLastPara="1" vert="horz" wrap="square" lIns="68550" tIns="68550" rIns="68550" bIns="68550" rtlCol="0" anchor="ctr" anchorCtr="0">
            <a:noAutofit/>
          </a:bodyPr>
          <a:lstStyle/>
          <a:p>
            <a:r>
              <a:rPr lang="en-US" b="1">
                <a:latin typeface="Helvetica Neue"/>
                <a:ea typeface="Helvetica Neue"/>
                <a:cs typeface="Helvetica Neue"/>
                <a:sym typeface="Helvetica Neue"/>
              </a:rPr>
              <a:t>Canned Goods CAN be Tasty </a:t>
            </a:r>
            <a:endParaRPr b="1">
              <a:latin typeface="Helvetica Neue"/>
              <a:ea typeface="Helvetica Neue"/>
              <a:cs typeface="Helvetica Neue"/>
              <a:sym typeface="Helvetica Neue"/>
            </a:endParaRPr>
          </a:p>
        </p:txBody>
      </p:sp>
      <p:sp>
        <p:nvSpPr>
          <p:cNvPr id="901" name="Google Shape;901;p131"/>
          <p:cNvSpPr txBox="1"/>
          <p:nvPr/>
        </p:nvSpPr>
        <p:spPr>
          <a:xfrm>
            <a:off x="1485900" y="2304000"/>
            <a:ext cx="2250000" cy="2250000"/>
          </a:xfrm>
          <a:prstGeom prst="rect">
            <a:avLst/>
          </a:prstGeom>
          <a:noFill/>
          <a:ln>
            <a:noFill/>
          </a:ln>
        </p:spPr>
        <p:txBody>
          <a:bodyPr spcFirstLastPara="1" wrap="square" lIns="68550" tIns="68550" rIns="68550" bIns="68550" anchor="ctr" anchorCtr="0">
            <a:noAutofit/>
          </a:bodyPr>
          <a:lstStyle/>
          <a:p>
            <a:pPr>
              <a:spcBef>
                <a:spcPts val="1350"/>
              </a:spcBef>
            </a:pPr>
            <a:endParaRPr sz="1050">
              <a:solidFill>
                <a:srgbClr val="000000"/>
              </a:solidFill>
              <a:latin typeface="Arial"/>
              <a:ea typeface="Arial"/>
              <a:cs typeface="Arial"/>
              <a:sym typeface="Arial"/>
            </a:endParaRPr>
          </a:p>
        </p:txBody>
      </p:sp>
      <p:pic>
        <p:nvPicPr>
          <p:cNvPr id="902" name="Google Shape;902;p131"/>
          <p:cNvPicPr preferRelativeResize="0"/>
          <p:nvPr/>
        </p:nvPicPr>
        <p:blipFill rotWithShape="1">
          <a:blip r:embed="rId3">
            <a:alphaModFix/>
          </a:blip>
          <a:srcRect/>
          <a:stretch/>
        </p:blipFill>
        <p:spPr>
          <a:xfrm>
            <a:off x="1448081" y="2303992"/>
            <a:ext cx="3671888" cy="3371850"/>
          </a:xfrm>
          <a:prstGeom prst="rect">
            <a:avLst/>
          </a:prstGeom>
          <a:noFill/>
          <a:ln>
            <a:noFill/>
          </a:ln>
        </p:spPr>
      </p:pic>
      <p:pic>
        <p:nvPicPr>
          <p:cNvPr id="903" name="Google Shape;903;p131"/>
          <p:cNvPicPr preferRelativeResize="0"/>
          <p:nvPr/>
        </p:nvPicPr>
        <p:blipFill rotWithShape="1">
          <a:blip r:embed="rId4">
            <a:alphaModFix/>
          </a:blip>
          <a:srcRect t="77339" r="13999" b="13027"/>
          <a:stretch/>
        </p:blipFill>
        <p:spPr>
          <a:xfrm>
            <a:off x="5335294" y="2138006"/>
            <a:ext cx="2322806" cy="234488"/>
          </a:xfrm>
          <a:prstGeom prst="rect">
            <a:avLst/>
          </a:prstGeom>
          <a:noFill/>
          <a:ln>
            <a:noFill/>
          </a:ln>
        </p:spPr>
      </p:pic>
      <p:pic>
        <p:nvPicPr>
          <p:cNvPr id="904" name="Google Shape;904;p131"/>
          <p:cNvPicPr preferRelativeResize="0"/>
          <p:nvPr/>
        </p:nvPicPr>
        <p:blipFill rotWithShape="1">
          <a:blip r:embed="rId5">
            <a:alphaModFix/>
          </a:blip>
          <a:srcRect r="17381"/>
          <a:stretch/>
        </p:blipFill>
        <p:spPr>
          <a:xfrm>
            <a:off x="5641969" y="4338123"/>
            <a:ext cx="1709456" cy="1337719"/>
          </a:xfrm>
          <a:prstGeom prst="rect">
            <a:avLst/>
          </a:prstGeom>
          <a:noFill/>
          <a:ln>
            <a:noFill/>
          </a:ln>
        </p:spPr>
      </p:pic>
      <p:pic>
        <p:nvPicPr>
          <p:cNvPr id="905" name="Google Shape;905;p131"/>
          <p:cNvPicPr preferRelativeResize="0"/>
          <p:nvPr/>
        </p:nvPicPr>
        <p:blipFill rotWithShape="1">
          <a:blip r:embed="rId6">
            <a:alphaModFix/>
          </a:blip>
          <a:srcRect l="17368" t="8745" r="22658" b="7802"/>
          <a:stretch/>
        </p:blipFill>
        <p:spPr>
          <a:xfrm>
            <a:off x="5641968" y="2372494"/>
            <a:ext cx="1709456" cy="1537838"/>
          </a:xfrm>
          <a:prstGeom prst="rect">
            <a:avLst/>
          </a:prstGeom>
          <a:noFill/>
          <a:ln>
            <a:noFill/>
          </a:ln>
        </p:spPr>
      </p:pic>
      <p:pic>
        <p:nvPicPr>
          <p:cNvPr id="906" name="Google Shape;906;p131"/>
          <p:cNvPicPr preferRelativeResize="0"/>
          <p:nvPr/>
        </p:nvPicPr>
        <p:blipFill rotWithShape="1">
          <a:blip r:embed="rId7">
            <a:alphaModFix/>
          </a:blip>
          <a:srcRect b="-11506"/>
          <a:stretch/>
        </p:blipFill>
        <p:spPr>
          <a:xfrm>
            <a:off x="5760675" y="4027576"/>
            <a:ext cx="1472042" cy="234488"/>
          </a:xfrm>
          <a:prstGeom prst="rect">
            <a:avLst/>
          </a:prstGeom>
          <a:noFill/>
          <a:ln>
            <a:noFill/>
          </a:ln>
        </p:spPr>
      </p:pic>
    </p:spTree>
    <p:extLst>
      <p:ext uri="{BB962C8B-B14F-4D97-AF65-F5344CB8AC3E}">
        <p14:creationId xmlns:p14="http://schemas.microsoft.com/office/powerpoint/2010/main" val="2315219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32"/>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129540">
              <a:buNone/>
            </a:pPr>
            <a:endParaRPr/>
          </a:p>
        </p:txBody>
      </p:sp>
      <p:sp>
        <p:nvSpPr>
          <p:cNvPr id="913" name="Google Shape;913;p132"/>
          <p:cNvSpPr txBox="1">
            <a:spLocks noGrp="1"/>
          </p:cNvSpPr>
          <p:nvPr>
            <p:ph type="title"/>
          </p:nvPr>
        </p:nvSpPr>
        <p:spPr>
          <a:xfrm>
            <a:off x="446524" y="1108470"/>
            <a:ext cx="8229600" cy="450900"/>
          </a:xfrm>
          <a:prstGeom prst="rect">
            <a:avLst/>
          </a:prstGeom>
          <a:noFill/>
          <a:ln>
            <a:noFill/>
          </a:ln>
        </p:spPr>
        <p:txBody>
          <a:bodyPr spcFirstLastPara="1" vert="horz" wrap="square" lIns="68550" tIns="68550" rIns="68550" bIns="68550" rtlCol="0" anchor="ctr" anchorCtr="0">
            <a:noAutofit/>
          </a:bodyPr>
          <a:lstStyle/>
          <a:p>
            <a:r>
              <a:rPr lang="en-US" b="1">
                <a:latin typeface="Helvetica Neue"/>
                <a:ea typeface="Helvetica Neue"/>
                <a:cs typeface="Helvetica Neue"/>
                <a:sym typeface="Helvetica Neue"/>
              </a:rPr>
              <a:t>Recipes for common pantry foods</a:t>
            </a:r>
            <a:endParaRPr b="1">
              <a:latin typeface="Helvetica Neue"/>
              <a:ea typeface="Helvetica Neue"/>
              <a:cs typeface="Helvetica Neue"/>
              <a:sym typeface="Helvetica Neue"/>
            </a:endParaRPr>
          </a:p>
        </p:txBody>
      </p:sp>
      <p:sp>
        <p:nvSpPr>
          <p:cNvPr id="914" name="Google Shape;914;p132"/>
          <p:cNvSpPr txBox="1"/>
          <p:nvPr/>
        </p:nvSpPr>
        <p:spPr>
          <a:xfrm>
            <a:off x="1485900" y="2304000"/>
            <a:ext cx="2250000" cy="2250000"/>
          </a:xfrm>
          <a:prstGeom prst="rect">
            <a:avLst/>
          </a:prstGeom>
          <a:noFill/>
          <a:ln>
            <a:noFill/>
          </a:ln>
        </p:spPr>
        <p:txBody>
          <a:bodyPr spcFirstLastPara="1" wrap="square" lIns="68550" tIns="68550" rIns="68550" bIns="68550" anchor="ctr" anchorCtr="0">
            <a:noAutofit/>
          </a:bodyPr>
          <a:lstStyle/>
          <a:p>
            <a:pPr>
              <a:spcBef>
                <a:spcPts val="1350"/>
              </a:spcBef>
            </a:pPr>
            <a:endParaRPr sz="1050">
              <a:solidFill>
                <a:srgbClr val="000000"/>
              </a:solidFill>
              <a:latin typeface="Arial"/>
              <a:ea typeface="Arial"/>
              <a:cs typeface="Arial"/>
              <a:sym typeface="Arial"/>
            </a:endParaRPr>
          </a:p>
        </p:txBody>
      </p:sp>
      <p:pic>
        <p:nvPicPr>
          <p:cNvPr id="915" name="Google Shape;915;p132"/>
          <p:cNvPicPr preferRelativeResize="0"/>
          <p:nvPr/>
        </p:nvPicPr>
        <p:blipFill>
          <a:blip r:embed="rId3">
            <a:alphaModFix/>
          </a:blip>
          <a:stretch>
            <a:fillRect/>
          </a:stretch>
        </p:blipFill>
        <p:spPr>
          <a:xfrm>
            <a:off x="991225" y="1783375"/>
            <a:ext cx="6708508" cy="3852600"/>
          </a:xfrm>
          <a:prstGeom prst="rect">
            <a:avLst/>
          </a:prstGeom>
          <a:noFill/>
          <a:ln>
            <a:noFill/>
          </a:ln>
        </p:spPr>
      </p:pic>
    </p:spTree>
    <p:extLst>
      <p:ext uri="{BB962C8B-B14F-4D97-AF65-F5344CB8AC3E}">
        <p14:creationId xmlns:p14="http://schemas.microsoft.com/office/powerpoint/2010/main" val="9838853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33"/>
          <p:cNvSpPr txBox="1">
            <a:spLocks noGrp="1"/>
          </p:cNvSpPr>
          <p:nvPr>
            <p:ph type="body" idx="1"/>
          </p:nvPr>
        </p:nvSpPr>
        <p:spPr>
          <a:xfrm>
            <a:off x="448129" y="1866936"/>
            <a:ext cx="8229600" cy="3852600"/>
          </a:xfrm>
          <a:prstGeom prst="rect">
            <a:avLst/>
          </a:prstGeom>
          <a:noFill/>
          <a:ln>
            <a:noFill/>
          </a:ln>
        </p:spPr>
        <p:txBody>
          <a:bodyPr spcFirstLastPara="1" vert="horz" wrap="square" lIns="0" tIns="0" rIns="0" bIns="0" rtlCol="0" anchor="t" anchorCtr="0">
            <a:noAutofit/>
          </a:bodyPr>
          <a:lstStyle/>
          <a:p>
            <a:pPr marL="0" indent="129540">
              <a:buNone/>
            </a:pPr>
            <a:endParaRPr/>
          </a:p>
        </p:txBody>
      </p:sp>
      <p:sp>
        <p:nvSpPr>
          <p:cNvPr id="922" name="Google Shape;922;p133"/>
          <p:cNvSpPr txBox="1">
            <a:spLocks noGrp="1"/>
          </p:cNvSpPr>
          <p:nvPr>
            <p:ph type="title"/>
          </p:nvPr>
        </p:nvSpPr>
        <p:spPr>
          <a:xfrm>
            <a:off x="446524" y="1108470"/>
            <a:ext cx="8229600" cy="450900"/>
          </a:xfrm>
          <a:prstGeom prst="rect">
            <a:avLst/>
          </a:prstGeom>
          <a:noFill/>
          <a:ln>
            <a:noFill/>
          </a:ln>
        </p:spPr>
        <p:txBody>
          <a:bodyPr spcFirstLastPara="1" vert="horz" wrap="square" lIns="68550" tIns="68550" rIns="68550" bIns="68550" rtlCol="0" anchor="ctr" anchorCtr="0">
            <a:noAutofit/>
          </a:bodyPr>
          <a:lstStyle/>
          <a:p>
            <a:r>
              <a:rPr lang="en-US" b="1">
                <a:latin typeface="Helvetica Neue"/>
                <a:ea typeface="Helvetica Neue"/>
                <a:cs typeface="Helvetica Neue"/>
                <a:sym typeface="Helvetica Neue"/>
              </a:rPr>
              <a:t>Recipes in multiple languages</a:t>
            </a:r>
            <a:endParaRPr b="1">
              <a:latin typeface="Helvetica Neue"/>
              <a:ea typeface="Helvetica Neue"/>
              <a:cs typeface="Helvetica Neue"/>
              <a:sym typeface="Helvetica Neue"/>
            </a:endParaRPr>
          </a:p>
        </p:txBody>
      </p:sp>
      <p:sp>
        <p:nvSpPr>
          <p:cNvPr id="923" name="Google Shape;923;p133"/>
          <p:cNvSpPr txBox="1"/>
          <p:nvPr/>
        </p:nvSpPr>
        <p:spPr>
          <a:xfrm>
            <a:off x="1485900" y="2304000"/>
            <a:ext cx="2250000" cy="2250000"/>
          </a:xfrm>
          <a:prstGeom prst="rect">
            <a:avLst/>
          </a:prstGeom>
          <a:noFill/>
          <a:ln>
            <a:noFill/>
          </a:ln>
        </p:spPr>
        <p:txBody>
          <a:bodyPr spcFirstLastPara="1" wrap="square" lIns="68550" tIns="68550" rIns="68550" bIns="68550" anchor="ctr" anchorCtr="0">
            <a:noAutofit/>
          </a:bodyPr>
          <a:lstStyle/>
          <a:p>
            <a:pPr>
              <a:spcBef>
                <a:spcPts val="1350"/>
              </a:spcBef>
            </a:pPr>
            <a:endParaRPr sz="1050">
              <a:solidFill>
                <a:srgbClr val="000000"/>
              </a:solidFill>
              <a:latin typeface="Arial"/>
              <a:ea typeface="Arial"/>
              <a:cs typeface="Arial"/>
              <a:sym typeface="Arial"/>
            </a:endParaRPr>
          </a:p>
        </p:txBody>
      </p:sp>
      <p:pic>
        <p:nvPicPr>
          <p:cNvPr id="924" name="Google Shape;924;p133"/>
          <p:cNvPicPr preferRelativeResize="0"/>
          <p:nvPr/>
        </p:nvPicPr>
        <p:blipFill>
          <a:blip r:embed="rId3">
            <a:alphaModFix/>
          </a:blip>
          <a:stretch>
            <a:fillRect/>
          </a:stretch>
        </p:blipFill>
        <p:spPr>
          <a:xfrm>
            <a:off x="446524" y="1559370"/>
            <a:ext cx="8056924" cy="4070460"/>
          </a:xfrm>
          <a:prstGeom prst="rect">
            <a:avLst/>
          </a:prstGeom>
          <a:noFill/>
          <a:ln>
            <a:noFill/>
          </a:ln>
        </p:spPr>
      </p:pic>
    </p:spTree>
    <p:extLst>
      <p:ext uri="{BB962C8B-B14F-4D97-AF65-F5344CB8AC3E}">
        <p14:creationId xmlns:p14="http://schemas.microsoft.com/office/powerpoint/2010/main" val="31044959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34"/>
          <p:cNvSpPr txBox="1">
            <a:spLocks noGrp="1"/>
          </p:cNvSpPr>
          <p:nvPr>
            <p:ph type="body" idx="1"/>
          </p:nvPr>
        </p:nvSpPr>
        <p:spPr>
          <a:xfrm>
            <a:off x="448129" y="1562136"/>
            <a:ext cx="8229600" cy="3852600"/>
          </a:xfrm>
          <a:prstGeom prst="rect">
            <a:avLst/>
          </a:prstGeom>
          <a:noFill/>
          <a:ln>
            <a:noFill/>
          </a:ln>
        </p:spPr>
        <p:txBody>
          <a:bodyPr spcFirstLastPara="1" vert="horz" wrap="square" lIns="68550" tIns="34275" rIns="68550" bIns="34275" rtlCol="0" anchor="t" anchorCtr="0">
            <a:noAutofit/>
          </a:bodyPr>
          <a:lstStyle/>
          <a:p>
            <a:pPr marL="257175" indent="-257175">
              <a:lnSpc>
                <a:spcPct val="115000"/>
              </a:lnSpc>
              <a:buSzPts val="2000"/>
            </a:pPr>
            <a:r>
              <a:rPr lang="en-US" sz="1350" b="1"/>
              <a:t>Recipes</a:t>
            </a:r>
            <a:endParaRPr sz="1350" u="sng">
              <a:solidFill>
                <a:schemeClr val="hlink"/>
              </a:solidFill>
            </a:endParaRPr>
          </a:p>
          <a:p>
            <a:pPr marL="557212" lvl="1" indent="-214312">
              <a:lnSpc>
                <a:spcPct val="115000"/>
              </a:lnSpc>
              <a:buSzPts val="2000"/>
            </a:pPr>
            <a:r>
              <a:rPr lang="en-US" sz="1350"/>
              <a:t>Use recipes for food demos &amp; workshops</a:t>
            </a:r>
            <a:endParaRPr/>
          </a:p>
          <a:p>
            <a:pPr marL="557212" lvl="1" indent="-214312">
              <a:lnSpc>
                <a:spcPct val="115000"/>
              </a:lnSpc>
              <a:buSzPts val="2000"/>
            </a:pPr>
            <a:r>
              <a:rPr lang="en-US" sz="1350"/>
              <a:t>Hand out recipes highlighting foods that are being distributed</a:t>
            </a:r>
            <a:endParaRPr sz="1350"/>
          </a:p>
          <a:p>
            <a:pPr marL="257175" indent="-257175">
              <a:lnSpc>
                <a:spcPct val="115000"/>
              </a:lnSpc>
              <a:buSzPts val="2000"/>
            </a:pPr>
            <a:r>
              <a:rPr lang="en-US" sz="1350" b="1"/>
              <a:t>Discover New Foods</a:t>
            </a:r>
            <a:endParaRPr/>
          </a:p>
          <a:p>
            <a:pPr marL="557212" lvl="1" indent="-214312">
              <a:lnSpc>
                <a:spcPct val="115000"/>
              </a:lnSpc>
              <a:buSzPts val="2000"/>
            </a:pPr>
            <a:r>
              <a:rPr lang="en-US" sz="1350"/>
              <a:t>Print out pages for lesser-known foods</a:t>
            </a:r>
            <a:endParaRPr sz="1350" b="1"/>
          </a:p>
          <a:p>
            <a:pPr marL="257175" indent="-257175">
              <a:lnSpc>
                <a:spcPct val="115000"/>
              </a:lnSpc>
              <a:buSzPts val="2000"/>
            </a:pPr>
            <a:r>
              <a:rPr lang="en-US" sz="1350" b="1"/>
              <a:t>Lifestyle Pages- </a:t>
            </a:r>
            <a:endParaRPr sz="1350" b="1"/>
          </a:p>
          <a:p>
            <a:pPr marL="557212" lvl="1" indent="-214312">
              <a:lnSpc>
                <a:spcPct val="115000"/>
              </a:lnSpc>
              <a:buSzPts val="2000"/>
            </a:pPr>
            <a:r>
              <a:rPr lang="en-US" sz="1350">
                <a:solidFill>
                  <a:schemeClr val="dk1"/>
                </a:solidFill>
              </a:rPr>
              <a:t>Basic Nutrition Messaging: Eat the Rainbow, Use MyPlate to build a healthy diet</a:t>
            </a:r>
            <a:endParaRPr sz="1350">
              <a:solidFill>
                <a:schemeClr val="dk1"/>
              </a:solidFill>
            </a:endParaRPr>
          </a:p>
          <a:p>
            <a:pPr marL="557212" lvl="1" indent="-214312">
              <a:lnSpc>
                <a:spcPct val="115000"/>
              </a:lnSpc>
              <a:buSzPts val="2000"/>
            </a:pPr>
            <a:r>
              <a:rPr lang="en-US" sz="1350">
                <a:solidFill>
                  <a:schemeClr val="dk1"/>
                </a:solidFill>
              </a:rPr>
              <a:t>Food storage, food code dates</a:t>
            </a:r>
            <a:endParaRPr sz="1350">
              <a:solidFill>
                <a:schemeClr val="dk1"/>
              </a:solidFill>
            </a:endParaRPr>
          </a:p>
          <a:p>
            <a:pPr marL="257175" indent="-257175">
              <a:lnSpc>
                <a:spcPct val="115000"/>
              </a:lnSpc>
              <a:buSzPts val="2000"/>
            </a:pPr>
            <a:r>
              <a:rPr lang="en-US" sz="1350" b="1"/>
              <a:t>Ask a Dietitian</a:t>
            </a:r>
            <a:endParaRPr/>
          </a:p>
          <a:p>
            <a:pPr marL="342900" lvl="1" indent="0">
              <a:lnSpc>
                <a:spcPct val="115000"/>
              </a:lnSpc>
              <a:spcBef>
                <a:spcPts val="480"/>
              </a:spcBef>
              <a:buSzPts val="2000"/>
              <a:buNone/>
            </a:pPr>
            <a:endParaRPr sz="1200" b="1"/>
          </a:p>
          <a:p>
            <a:pPr marL="557212" lvl="1" indent="-87312">
              <a:lnSpc>
                <a:spcPct val="115000"/>
              </a:lnSpc>
              <a:buSzPts val="2000"/>
              <a:buNone/>
            </a:pPr>
            <a:endParaRPr sz="1500">
              <a:solidFill>
                <a:schemeClr val="dk1"/>
              </a:solidFill>
            </a:endParaRPr>
          </a:p>
        </p:txBody>
      </p:sp>
      <p:sp>
        <p:nvSpPr>
          <p:cNvPr id="930" name="Google Shape;930;p134"/>
          <p:cNvSpPr txBox="1">
            <a:spLocks noGrp="1"/>
          </p:cNvSpPr>
          <p:nvPr>
            <p:ph type="title"/>
          </p:nvPr>
        </p:nvSpPr>
        <p:spPr>
          <a:xfrm>
            <a:off x="446524" y="1108470"/>
            <a:ext cx="8229600" cy="450900"/>
          </a:xfrm>
          <a:prstGeom prst="rect">
            <a:avLst/>
          </a:prstGeom>
          <a:noFill/>
          <a:ln>
            <a:noFill/>
          </a:ln>
        </p:spPr>
        <p:txBody>
          <a:bodyPr spcFirstLastPara="1" vert="horz" wrap="square" lIns="68550" tIns="34275" rIns="68550" bIns="34275" rtlCol="0" anchor="ctr" anchorCtr="0">
            <a:noAutofit/>
          </a:bodyPr>
          <a:lstStyle/>
          <a:p>
            <a:pPr>
              <a:buClr>
                <a:schemeClr val="lt1"/>
              </a:buClr>
              <a:buSzPts val="3240"/>
            </a:pPr>
            <a:r>
              <a:rPr lang="en-US" sz="2430">
                <a:solidFill>
                  <a:schemeClr val="lt1"/>
                </a:solidFill>
              </a:rPr>
              <a:t>How can you use EatFresh.org within your programming?</a:t>
            </a:r>
            <a:endParaRPr sz="2430">
              <a:solidFill>
                <a:schemeClr val="lt1"/>
              </a:solidFill>
            </a:endParaRPr>
          </a:p>
        </p:txBody>
      </p:sp>
    </p:spTree>
    <p:extLst>
      <p:ext uri="{BB962C8B-B14F-4D97-AF65-F5344CB8AC3E}">
        <p14:creationId xmlns:p14="http://schemas.microsoft.com/office/powerpoint/2010/main" val="42039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9">
                                            <p:txEl>
                                              <p:pRg st="0" end="0"/>
                                            </p:txEl>
                                          </p:spTgt>
                                        </p:tgtEl>
                                        <p:attrNameLst>
                                          <p:attrName>style.visibility</p:attrName>
                                        </p:attrNameLst>
                                      </p:cBhvr>
                                      <p:to>
                                        <p:strVal val="visible"/>
                                      </p:to>
                                    </p:set>
                                    <p:anim calcmode="lin" valueType="num">
                                      <p:cBhvr additive="base">
                                        <p:cTn id="7" dur="500"/>
                                        <p:tgtEl>
                                          <p:spTgt spid="9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9">
                                            <p:txEl>
                                              <p:pRg st="1" end="1"/>
                                            </p:txEl>
                                          </p:spTgt>
                                        </p:tgtEl>
                                        <p:attrNameLst>
                                          <p:attrName>style.visibility</p:attrName>
                                        </p:attrNameLst>
                                      </p:cBhvr>
                                      <p:to>
                                        <p:strVal val="visible"/>
                                      </p:to>
                                    </p:set>
                                    <p:anim calcmode="lin" valueType="num">
                                      <p:cBhvr additive="base">
                                        <p:cTn id="12" dur="500"/>
                                        <p:tgtEl>
                                          <p:spTgt spid="9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9">
                                            <p:txEl>
                                              <p:pRg st="2" end="2"/>
                                            </p:txEl>
                                          </p:spTgt>
                                        </p:tgtEl>
                                        <p:attrNameLst>
                                          <p:attrName>style.visibility</p:attrName>
                                        </p:attrNameLst>
                                      </p:cBhvr>
                                      <p:to>
                                        <p:strVal val="visible"/>
                                      </p:to>
                                    </p:set>
                                    <p:anim calcmode="lin" valueType="num">
                                      <p:cBhvr additive="base">
                                        <p:cTn id="17" dur="500"/>
                                        <p:tgtEl>
                                          <p:spTgt spid="9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29">
                                            <p:txEl>
                                              <p:pRg st="3" end="3"/>
                                            </p:txEl>
                                          </p:spTgt>
                                        </p:tgtEl>
                                        <p:attrNameLst>
                                          <p:attrName>style.visibility</p:attrName>
                                        </p:attrNameLst>
                                      </p:cBhvr>
                                      <p:to>
                                        <p:strVal val="visible"/>
                                      </p:to>
                                    </p:set>
                                    <p:anim calcmode="lin" valueType="num">
                                      <p:cBhvr additive="base">
                                        <p:cTn id="22" dur="500"/>
                                        <p:tgtEl>
                                          <p:spTgt spid="9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9">
                                            <p:txEl>
                                              <p:pRg st="4" end="4"/>
                                            </p:txEl>
                                          </p:spTgt>
                                        </p:tgtEl>
                                        <p:attrNameLst>
                                          <p:attrName>style.visibility</p:attrName>
                                        </p:attrNameLst>
                                      </p:cBhvr>
                                      <p:to>
                                        <p:strVal val="visible"/>
                                      </p:to>
                                    </p:set>
                                    <p:anim calcmode="lin" valueType="num">
                                      <p:cBhvr additive="base">
                                        <p:cTn id="27" dur="500"/>
                                        <p:tgtEl>
                                          <p:spTgt spid="9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29">
                                            <p:txEl>
                                              <p:pRg st="5" end="5"/>
                                            </p:txEl>
                                          </p:spTgt>
                                        </p:tgtEl>
                                        <p:attrNameLst>
                                          <p:attrName>style.visibility</p:attrName>
                                        </p:attrNameLst>
                                      </p:cBhvr>
                                      <p:to>
                                        <p:strVal val="visible"/>
                                      </p:to>
                                    </p:set>
                                    <p:anim calcmode="lin" valueType="num">
                                      <p:cBhvr additive="base">
                                        <p:cTn id="32" dur="500"/>
                                        <p:tgtEl>
                                          <p:spTgt spid="9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9">
                                            <p:txEl>
                                              <p:pRg st="6" end="6"/>
                                            </p:txEl>
                                          </p:spTgt>
                                        </p:tgtEl>
                                        <p:attrNameLst>
                                          <p:attrName>style.visibility</p:attrName>
                                        </p:attrNameLst>
                                      </p:cBhvr>
                                      <p:to>
                                        <p:strVal val="visible"/>
                                      </p:to>
                                    </p:set>
                                    <p:anim calcmode="lin" valueType="num">
                                      <p:cBhvr additive="base">
                                        <p:cTn id="37" dur="500"/>
                                        <p:tgtEl>
                                          <p:spTgt spid="92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29">
                                            <p:txEl>
                                              <p:pRg st="7" end="7"/>
                                            </p:txEl>
                                          </p:spTgt>
                                        </p:tgtEl>
                                        <p:attrNameLst>
                                          <p:attrName>style.visibility</p:attrName>
                                        </p:attrNameLst>
                                      </p:cBhvr>
                                      <p:to>
                                        <p:strVal val="visible"/>
                                      </p:to>
                                    </p:set>
                                    <p:anim calcmode="lin" valueType="num">
                                      <p:cBhvr additive="base">
                                        <p:cTn id="42" dur="500"/>
                                        <p:tgtEl>
                                          <p:spTgt spid="9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9">
                                            <p:txEl>
                                              <p:pRg st="8" end="8"/>
                                            </p:txEl>
                                          </p:spTgt>
                                        </p:tgtEl>
                                        <p:attrNameLst>
                                          <p:attrName>style.visibility</p:attrName>
                                        </p:attrNameLst>
                                      </p:cBhvr>
                                      <p:to>
                                        <p:strVal val="visible"/>
                                      </p:to>
                                    </p:set>
                                    <p:anim calcmode="lin" valueType="num">
                                      <p:cBhvr additive="base">
                                        <p:cTn id="47" dur="500"/>
                                        <p:tgtEl>
                                          <p:spTgt spid="92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135" descr="raquel-martinez-96648.jpg"/>
          <p:cNvPicPr preferRelativeResize="0"/>
          <p:nvPr/>
        </p:nvPicPr>
        <p:blipFill rotWithShape="1">
          <a:blip r:embed="rId3">
            <a:alphaModFix/>
          </a:blip>
          <a:srcRect t="25000"/>
          <a:stretch/>
        </p:blipFill>
        <p:spPr>
          <a:xfrm>
            <a:off x="0" y="857250"/>
            <a:ext cx="9144000" cy="4603392"/>
          </a:xfrm>
          <a:prstGeom prst="rect">
            <a:avLst/>
          </a:prstGeom>
          <a:noFill/>
          <a:ln>
            <a:noFill/>
          </a:ln>
        </p:spPr>
      </p:pic>
      <p:sp>
        <p:nvSpPr>
          <p:cNvPr id="936" name="Google Shape;936;p135"/>
          <p:cNvSpPr/>
          <p:nvPr/>
        </p:nvSpPr>
        <p:spPr>
          <a:xfrm>
            <a:off x="1" y="2773195"/>
            <a:ext cx="9144000" cy="1253928"/>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7" name="Google Shape;937;p135"/>
          <p:cNvSpPr/>
          <p:nvPr/>
        </p:nvSpPr>
        <p:spPr>
          <a:xfrm>
            <a:off x="103482" y="3139971"/>
            <a:ext cx="8974667" cy="573300"/>
          </a:xfrm>
          <a:prstGeom prst="rect">
            <a:avLst/>
          </a:prstGeom>
          <a:noFill/>
          <a:ln>
            <a:noFill/>
          </a:ln>
        </p:spPr>
        <p:txBody>
          <a:bodyPr spcFirstLastPara="1" wrap="square" lIns="0" tIns="0" rIns="0" bIns="0" anchor="t" anchorCtr="0">
            <a:noAutofit/>
          </a:bodyPr>
          <a:lstStyle/>
          <a:p>
            <a:pPr algn="ctr">
              <a:buClr>
                <a:srgbClr val="000000"/>
              </a:buClr>
              <a:buSzPts val="3000"/>
            </a:pPr>
            <a:r>
              <a:rPr lang="en-US" sz="3000">
                <a:solidFill>
                  <a:srgbClr val="760048"/>
                </a:solidFill>
                <a:latin typeface="Lato"/>
                <a:ea typeface="Lato"/>
                <a:cs typeface="Lato"/>
                <a:sym typeface="Lato"/>
              </a:rPr>
              <a:t>What’s your tiny change?</a:t>
            </a:r>
            <a:endParaRPr sz="3000">
              <a:solidFill>
                <a:srgbClr val="760048"/>
              </a:solidFill>
              <a:latin typeface="Lato"/>
              <a:ea typeface="Lato"/>
              <a:cs typeface="Lato"/>
              <a:sym typeface="Lato"/>
            </a:endParaRPr>
          </a:p>
        </p:txBody>
      </p:sp>
    </p:spTree>
    <p:extLst>
      <p:ext uri="{BB962C8B-B14F-4D97-AF65-F5344CB8AC3E}">
        <p14:creationId xmlns:p14="http://schemas.microsoft.com/office/powerpoint/2010/main" val="30465704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36"/>
          <p:cNvSpPr/>
          <p:nvPr/>
        </p:nvSpPr>
        <p:spPr>
          <a:xfrm>
            <a:off x="0" y="1574144"/>
            <a:ext cx="9144000" cy="35451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2400">
                <a:solidFill>
                  <a:schemeClr val="lt1"/>
                </a:solidFill>
                <a:latin typeface="Lato"/>
                <a:ea typeface="Lato"/>
                <a:cs typeface="Lato"/>
                <a:sym typeface="Lato"/>
              </a:rPr>
              <a:t>Contact Us</a:t>
            </a:r>
            <a:endParaRPr sz="2400">
              <a:solidFill>
                <a:schemeClr val="lt1"/>
              </a:solidFill>
              <a:latin typeface="Lato"/>
              <a:ea typeface="Lato"/>
              <a:cs typeface="Lato"/>
              <a:sym typeface="Lato"/>
            </a:endParaRPr>
          </a:p>
          <a:p>
            <a:pPr algn="ctr">
              <a:buClr>
                <a:srgbClr val="000000"/>
              </a:buClr>
              <a:buSzPts val="2400"/>
            </a:pPr>
            <a:endParaRPr sz="2400">
              <a:solidFill>
                <a:srgbClr val="F7B345"/>
              </a:solidFill>
              <a:latin typeface="Lato"/>
              <a:ea typeface="Lato"/>
              <a:cs typeface="Lato"/>
              <a:sym typeface="Lato"/>
            </a:endParaRPr>
          </a:p>
          <a:p>
            <a:pPr algn="ctr">
              <a:buClr>
                <a:srgbClr val="000000"/>
              </a:buClr>
              <a:buSzPts val="2400"/>
            </a:pPr>
            <a:r>
              <a:rPr lang="en-US" sz="2400">
                <a:solidFill>
                  <a:srgbClr val="F7B345"/>
                </a:solidFill>
                <a:latin typeface="Lato"/>
                <a:ea typeface="Lato"/>
                <a:cs typeface="Lato"/>
                <a:sym typeface="Lato"/>
              </a:rPr>
              <a:t>Ruthi Solari</a:t>
            </a:r>
            <a:endParaRPr sz="2400">
              <a:solidFill>
                <a:srgbClr val="F7B345"/>
              </a:solidFill>
              <a:latin typeface="Lato"/>
              <a:ea typeface="Lato"/>
              <a:cs typeface="Lato"/>
              <a:sym typeface="Lato"/>
            </a:endParaRPr>
          </a:p>
          <a:p>
            <a:pPr algn="ctr">
              <a:buClr>
                <a:srgbClr val="000000"/>
              </a:buClr>
              <a:buSzPts val="2400"/>
            </a:pPr>
            <a:r>
              <a:rPr lang="en-US" sz="2400">
                <a:solidFill>
                  <a:srgbClr val="F7B345"/>
                </a:solidFill>
                <a:latin typeface="Lato"/>
                <a:ea typeface="Lato"/>
                <a:cs typeface="Lato"/>
                <a:sym typeface="Lato"/>
              </a:rPr>
              <a:t>ruthi@leahspantry.org</a:t>
            </a:r>
            <a:endParaRPr sz="2400">
              <a:solidFill>
                <a:srgbClr val="F7B345"/>
              </a:solidFill>
              <a:latin typeface="Lato"/>
              <a:ea typeface="Lato"/>
              <a:cs typeface="Lato"/>
              <a:sym typeface="Lato"/>
            </a:endParaRPr>
          </a:p>
          <a:p>
            <a:pPr algn="ctr">
              <a:buClr>
                <a:srgbClr val="000000"/>
              </a:buClr>
              <a:buSzPts val="2400"/>
            </a:pPr>
            <a:endParaRPr sz="2400">
              <a:solidFill>
                <a:srgbClr val="F7B345"/>
              </a:solidFill>
              <a:latin typeface="Lato"/>
              <a:ea typeface="Lato"/>
              <a:cs typeface="Lato"/>
              <a:sym typeface="Lato"/>
            </a:endParaRPr>
          </a:p>
          <a:p>
            <a:pPr algn="ctr">
              <a:buClr>
                <a:srgbClr val="000000"/>
              </a:buClr>
              <a:buSzPts val="2400"/>
            </a:pPr>
            <a:r>
              <a:rPr lang="en-US" sz="2400">
                <a:solidFill>
                  <a:srgbClr val="F7B345"/>
                </a:solidFill>
                <a:latin typeface="Lato"/>
                <a:ea typeface="Lato"/>
                <a:cs typeface="Lato"/>
                <a:sym typeface="Lato"/>
              </a:rPr>
              <a:t>www.LeahsPantry.org</a:t>
            </a:r>
            <a:endParaRPr sz="2400">
              <a:solidFill>
                <a:srgbClr val="F7B345"/>
              </a:solidFill>
              <a:latin typeface="Lato"/>
              <a:ea typeface="Lato"/>
              <a:cs typeface="Lato"/>
              <a:sym typeface="Lato"/>
            </a:endParaRPr>
          </a:p>
        </p:txBody>
      </p:sp>
    </p:spTree>
    <p:extLst>
      <p:ext uri="{BB962C8B-B14F-4D97-AF65-F5344CB8AC3E}">
        <p14:creationId xmlns:p14="http://schemas.microsoft.com/office/powerpoint/2010/main" val="2542673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8"/>
          <p:cNvSpPr txBox="1">
            <a:spLocks noGrp="1"/>
          </p:cNvSpPr>
          <p:nvPr>
            <p:ph type="body" idx="1"/>
          </p:nvPr>
        </p:nvSpPr>
        <p:spPr>
          <a:xfrm>
            <a:off x="448129" y="1714536"/>
            <a:ext cx="8229600" cy="3852600"/>
          </a:xfrm>
          <a:prstGeom prst="rect">
            <a:avLst/>
          </a:prstGeom>
          <a:noFill/>
          <a:ln>
            <a:noFill/>
          </a:ln>
        </p:spPr>
        <p:txBody>
          <a:bodyPr spcFirstLastPara="1" vert="horz" wrap="square" lIns="0" tIns="0" rIns="0" bIns="0" rtlCol="0" anchor="t" anchorCtr="0">
            <a:noAutofit/>
          </a:bodyPr>
          <a:lstStyle/>
          <a:p>
            <a:pPr marL="285750" indent="-285750">
              <a:spcBef>
                <a:spcPts val="0"/>
              </a:spcBef>
              <a:buSzPts val="3422"/>
              <a:buFont typeface="Noto Sans Symbols"/>
              <a:buChar char="✔"/>
            </a:pPr>
            <a:r>
              <a:rPr lang="en-US" sz="1800" b="1">
                <a:solidFill>
                  <a:srgbClr val="ED6F23"/>
                </a:solidFill>
              </a:rPr>
              <a:t>Food Resources </a:t>
            </a:r>
            <a:r>
              <a:rPr lang="en-US" sz="1800" b="1"/>
              <a:t/>
            </a:r>
            <a:br>
              <a:rPr lang="en-US" sz="1800" b="1"/>
            </a:br>
            <a:r>
              <a:rPr lang="en-US" sz="1800" b="1"/>
              <a:t> </a:t>
            </a:r>
            <a:r>
              <a:rPr lang="en-US" sz="1800"/>
              <a:t>Sufficient quantities of </a:t>
            </a:r>
            <a:r>
              <a:rPr lang="en-US" sz="1800" b="1"/>
              <a:t>healthy</a:t>
            </a:r>
            <a:r>
              <a:rPr lang="en-US" sz="1800" i="1"/>
              <a:t> </a:t>
            </a:r>
            <a:r>
              <a:rPr lang="en-US" sz="1800"/>
              <a:t>food available on consistent basis.</a:t>
            </a:r>
            <a:br>
              <a:rPr lang="en-US" sz="1800"/>
            </a:br>
            <a:endParaRPr sz="1800"/>
          </a:p>
          <a:p>
            <a:pPr marL="285750" indent="-285750">
              <a:spcBef>
                <a:spcPts val="0"/>
              </a:spcBef>
              <a:buSzPts val="3422"/>
              <a:buFont typeface="Noto Sans Symbols"/>
              <a:buChar char="✔"/>
            </a:pPr>
            <a:r>
              <a:rPr lang="en-US" sz="1800" b="1">
                <a:solidFill>
                  <a:srgbClr val="ED6F23"/>
                </a:solidFill>
              </a:rPr>
              <a:t>Food Access </a:t>
            </a:r>
            <a:br>
              <a:rPr lang="en-US" sz="1800" b="1">
                <a:solidFill>
                  <a:srgbClr val="ED6F23"/>
                </a:solidFill>
              </a:rPr>
            </a:br>
            <a:r>
              <a:rPr lang="en-US" sz="1800" b="1"/>
              <a:t> </a:t>
            </a:r>
            <a:r>
              <a:rPr lang="en-US" sz="1800"/>
              <a:t>Sufficient resources to obtain appropriate foods for a </a:t>
            </a:r>
            <a:r>
              <a:rPr lang="en-US" sz="1800" b="1"/>
              <a:t>nutritious</a:t>
            </a:r>
            <a:r>
              <a:rPr lang="en-US" sz="1800"/>
              <a:t>, </a:t>
            </a:r>
            <a:br>
              <a:rPr lang="en-US" sz="1800"/>
            </a:br>
            <a:r>
              <a:rPr lang="en-US" sz="1800"/>
              <a:t> culturally appropriate diet.</a:t>
            </a:r>
            <a:br>
              <a:rPr lang="en-US" sz="1800"/>
            </a:br>
            <a:r>
              <a:rPr lang="en-US" sz="1800"/>
              <a:t> </a:t>
            </a:r>
            <a:endParaRPr sz="1800"/>
          </a:p>
          <a:p>
            <a:pPr marL="285750" indent="-285750">
              <a:spcBef>
                <a:spcPts val="0"/>
              </a:spcBef>
              <a:buSzPts val="3422"/>
              <a:buFont typeface="Noto Sans Symbols"/>
              <a:buChar char="✔"/>
            </a:pPr>
            <a:r>
              <a:rPr lang="en-US" sz="1800" b="1">
                <a:solidFill>
                  <a:srgbClr val="ED6F23"/>
                </a:solidFill>
              </a:rPr>
              <a:t>Food Use</a:t>
            </a:r>
            <a:br>
              <a:rPr lang="en-US" sz="1800" b="1">
                <a:solidFill>
                  <a:srgbClr val="ED6F23"/>
                </a:solidFill>
              </a:rPr>
            </a:br>
            <a:r>
              <a:rPr lang="en-US" sz="1800" b="1"/>
              <a:t> </a:t>
            </a:r>
            <a:r>
              <a:rPr lang="en-US" sz="1800"/>
              <a:t>A </a:t>
            </a:r>
            <a:r>
              <a:rPr lang="en-US" sz="1800" b="1"/>
              <a:t>healthy environment </a:t>
            </a:r>
            <a:r>
              <a:rPr lang="en-US" sz="1800"/>
              <a:t>and </a:t>
            </a:r>
            <a:r>
              <a:rPr lang="en-US" sz="1800" b="1"/>
              <a:t>adequate knowledge </a:t>
            </a:r>
            <a:r>
              <a:rPr lang="en-US" sz="1800"/>
              <a:t>to prepare and </a:t>
            </a:r>
            <a:br>
              <a:rPr lang="en-US" sz="1800"/>
            </a:br>
            <a:r>
              <a:rPr lang="en-US" sz="1800"/>
              <a:t> consume healthy foods.</a:t>
            </a:r>
            <a:br>
              <a:rPr lang="en-US" sz="1800"/>
            </a:br>
            <a:endParaRPr sz="1800"/>
          </a:p>
          <a:p>
            <a:pPr marL="285750" indent="-285750">
              <a:spcBef>
                <a:spcPts val="0"/>
              </a:spcBef>
              <a:buSzPts val="3422"/>
              <a:buFont typeface="Noto Sans Symbols"/>
              <a:buChar char="✔"/>
            </a:pPr>
            <a:r>
              <a:rPr lang="en-US" sz="1800" b="1">
                <a:solidFill>
                  <a:srgbClr val="ED6F23"/>
                </a:solidFill>
              </a:rPr>
              <a:t>Stability &amp; Self-Sufficiency</a:t>
            </a:r>
            <a:endParaRPr sz="1800" b="1">
              <a:solidFill>
                <a:srgbClr val="ED6F23"/>
              </a:solidFill>
            </a:endParaRPr>
          </a:p>
        </p:txBody>
      </p:sp>
      <p:sp>
        <p:nvSpPr>
          <p:cNvPr id="440" name="Google Shape;440;p78"/>
          <p:cNvSpPr txBox="1">
            <a:spLocks noGrp="1"/>
          </p:cNvSpPr>
          <p:nvPr>
            <p:ph type="title"/>
          </p:nvPr>
        </p:nvSpPr>
        <p:spPr>
          <a:xfrm>
            <a:off x="446524" y="1108470"/>
            <a:ext cx="8229600" cy="450902"/>
          </a:xfrm>
          <a:prstGeom prst="rect">
            <a:avLst/>
          </a:prstGeom>
          <a:noFill/>
          <a:ln>
            <a:noFill/>
          </a:ln>
        </p:spPr>
        <p:txBody>
          <a:bodyPr spcFirstLastPara="1" vert="horz" wrap="square" lIns="35600" tIns="35600" rIns="35600" bIns="35600" rtlCol="0" anchor="ctr" anchorCtr="0">
            <a:noAutofit/>
          </a:bodyPr>
          <a:lstStyle/>
          <a:p>
            <a:r>
              <a:rPr lang="en-US" u="none" strike="noStrike" cap="none">
                <a:latin typeface="Lato"/>
                <a:ea typeface="Lato"/>
                <a:cs typeface="Lato"/>
                <a:sym typeface="Lato"/>
              </a:rPr>
              <a:t>Pillars Of </a:t>
            </a:r>
            <a:r>
              <a:rPr lang="en-US" u="none" strike="sngStrike" cap="none">
                <a:latin typeface="Lato"/>
                <a:ea typeface="Lato"/>
                <a:cs typeface="Lato"/>
                <a:sym typeface="Lato"/>
              </a:rPr>
              <a:t>Food</a:t>
            </a:r>
            <a:r>
              <a:rPr lang="en-US" u="none" strike="noStrike" cap="none">
                <a:latin typeface="Lato"/>
                <a:ea typeface="Lato"/>
                <a:cs typeface="Lato"/>
                <a:sym typeface="Lato"/>
              </a:rPr>
              <a:t> Nutrition Security</a:t>
            </a:r>
            <a:endParaRPr/>
          </a:p>
        </p:txBody>
      </p:sp>
    </p:spTree>
    <p:extLst>
      <p:ext uri="{BB962C8B-B14F-4D97-AF65-F5344CB8AC3E}">
        <p14:creationId xmlns:p14="http://schemas.microsoft.com/office/powerpoint/2010/main" val="1915495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9"/>
          <p:cNvPicPr preferRelativeResize="0"/>
          <p:nvPr/>
        </p:nvPicPr>
        <p:blipFill rotWithShape="1">
          <a:blip r:embed="rId3">
            <a:alphaModFix/>
          </a:blip>
          <a:srcRect t="14738" b="7318"/>
          <a:stretch/>
        </p:blipFill>
        <p:spPr>
          <a:xfrm>
            <a:off x="-10676" y="1430307"/>
            <a:ext cx="9144000" cy="4056094"/>
          </a:xfrm>
          <a:prstGeom prst="rect">
            <a:avLst/>
          </a:prstGeom>
          <a:noFill/>
          <a:ln>
            <a:noFill/>
          </a:ln>
        </p:spPr>
      </p:pic>
      <p:sp>
        <p:nvSpPr>
          <p:cNvPr id="446" name="Google Shape;446;p79"/>
          <p:cNvSpPr txBox="1">
            <a:spLocks noGrp="1"/>
          </p:cNvSpPr>
          <p:nvPr>
            <p:ph type="title"/>
          </p:nvPr>
        </p:nvSpPr>
        <p:spPr>
          <a:xfrm>
            <a:off x="446524" y="979406"/>
            <a:ext cx="8229600" cy="450900"/>
          </a:xfrm>
          <a:prstGeom prst="rect">
            <a:avLst/>
          </a:prstGeom>
          <a:noFill/>
          <a:ln>
            <a:noFill/>
          </a:ln>
        </p:spPr>
        <p:txBody>
          <a:bodyPr spcFirstLastPara="1" vert="horz" wrap="square" lIns="35600" tIns="35600" rIns="35600" bIns="35600" rtlCol="0" anchor="ctr" anchorCtr="0">
            <a:noAutofit/>
          </a:bodyPr>
          <a:lstStyle/>
          <a:p>
            <a:pPr>
              <a:buClr>
                <a:srgbClr val="000000"/>
              </a:buClr>
            </a:pPr>
            <a:r>
              <a:rPr lang="en-US" dirty="0"/>
              <a:t>Grounding with Soup Bowl Breathing</a:t>
            </a:r>
            <a:endParaRPr dirty="0"/>
          </a:p>
        </p:txBody>
      </p:sp>
    </p:spTree>
    <p:extLst>
      <p:ext uri="{BB962C8B-B14F-4D97-AF65-F5344CB8AC3E}">
        <p14:creationId xmlns:p14="http://schemas.microsoft.com/office/powerpoint/2010/main" val="218206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80"/>
          <p:cNvSpPr/>
          <p:nvPr/>
        </p:nvSpPr>
        <p:spPr>
          <a:xfrm>
            <a:off x="1" y="2773195"/>
            <a:ext cx="9144000" cy="1254000"/>
          </a:xfrm>
          <a:prstGeom prst="rect">
            <a:avLst/>
          </a:prstGeom>
          <a:solidFill>
            <a:srgbClr val="FFFFFF">
              <a:alpha val="80000"/>
            </a:srgbClr>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pic>
        <p:nvPicPr>
          <p:cNvPr id="452" name="Google Shape;452;p80"/>
          <p:cNvPicPr preferRelativeResize="0"/>
          <p:nvPr/>
        </p:nvPicPr>
        <p:blipFill rotWithShape="1">
          <a:blip r:embed="rId3">
            <a:alphaModFix/>
          </a:blip>
          <a:srcRect/>
          <a:stretch/>
        </p:blipFill>
        <p:spPr>
          <a:xfrm>
            <a:off x="484300" y="857250"/>
            <a:ext cx="3429000" cy="4873849"/>
          </a:xfrm>
          <a:prstGeom prst="rect">
            <a:avLst/>
          </a:prstGeom>
          <a:noFill/>
          <a:ln>
            <a:noFill/>
          </a:ln>
        </p:spPr>
      </p:pic>
      <p:sp>
        <p:nvSpPr>
          <p:cNvPr id="453" name="Google Shape;453;p80"/>
          <p:cNvSpPr txBox="1"/>
          <p:nvPr/>
        </p:nvSpPr>
        <p:spPr>
          <a:xfrm>
            <a:off x="3913300" y="2838050"/>
            <a:ext cx="5230800" cy="1131300"/>
          </a:xfrm>
          <a:prstGeom prst="rect">
            <a:avLst/>
          </a:prstGeom>
          <a:noFill/>
          <a:ln>
            <a:noFill/>
          </a:ln>
        </p:spPr>
        <p:txBody>
          <a:bodyPr spcFirstLastPara="1" wrap="square" lIns="91425" tIns="45700" rIns="91425" bIns="45700" anchor="ctr" anchorCtr="0">
            <a:noAutofit/>
          </a:bodyPr>
          <a:lstStyle/>
          <a:p>
            <a:pPr algn="ctr">
              <a:buClr>
                <a:srgbClr val="000000"/>
              </a:buClr>
              <a:buSzPts val="2400"/>
            </a:pPr>
            <a:r>
              <a:rPr lang="en-US" sz="2400">
                <a:solidFill>
                  <a:srgbClr val="ED6F23"/>
                </a:solidFill>
                <a:latin typeface="Lato Black"/>
                <a:ea typeface="Lato Black"/>
                <a:cs typeface="Lato Black"/>
                <a:sym typeface="Lato Black"/>
              </a:rPr>
              <a:t>Food Experience</a:t>
            </a:r>
            <a:endParaRPr sz="2400" i="1">
              <a:solidFill>
                <a:srgbClr val="ED6F23"/>
              </a:solidFill>
              <a:latin typeface="Lato"/>
              <a:ea typeface="Lato"/>
              <a:cs typeface="Lato"/>
              <a:sym typeface="Lato"/>
            </a:endParaRPr>
          </a:p>
        </p:txBody>
      </p:sp>
    </p:spTree>
    <p:extLst>
      <p:ext uri="{BB962C8B-B14F-4D97-AF65-F5344CB8AC3E}">
        <p14:creationId xmlns:p14="http://schemas.microsoft.com/office/powerpoint/2010/main" val="155086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TotalTime>
  <Words>1965</Words>
  <Application>Microsoft Office PowerPoint</Application>
  <PresentationFormat>On-screen Show (4:3)</PresentationFormat>
  <Paragraphs>315</Paragraphs>
  <Slides>65</Slides>
  <Notes>65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Arial (Headings)</vt:lpstr>
      <vt:lpstr>Calibri</vt:lpstr>
      <vt:lpstr>Helvetica Neue</vt:lpstr>
      <vt:lpstr>Lato</vt:lpstr>
      <vt:lpstr>Lato Black</vt:lpstr>
      <vt:lpstr>Lato Light</vt:lpstr>
      <vt:lpstr>Noto Sans Symbols</vt:lpstr>
      <vt:lpstr>Office Theme</vt:lpstr>
      <vt:lpstr>PowerPoint Presentation</vt:lpstr>
      <vt:lpstr>PowerPoint Presentation</vt:lpstr>
      <vt:lpstr>STRATEGIES</vt:lpstr>
      <vt:lpstr>Products and Programs</vt:lpstr>
      <vt:lpstr>Food Security  + Public Health Nutrition = Nutrition Security</vt:lpstr>
      <vt:lpstr>PowerPoint Presentation</vt:lpstr>
      <vt:lpstr>Pillars Of Food Nutrition Security</vt:lpstr>
      <vt:lpstr>Grounding with Soup Bowl Breathing</vt:lpstr>
      <vt:lpstr>PowerPoint Presentation</vt:lpstr>
      <vt:lpstr>PowerPoint Presentation</vt:lpstr>
      <vt:lpstr>Recognizing the Impact of Trauma: “What happened to you?”</vt:lpstr>
      <vt:lpstr>The Original ACEs study</vt:lpstr>
      <vt:lpstr>Trauma-ACES Study</vt:lpstr>
      <vt:lpstr>Implications for Nutritional Health</vt:lpstr>
      <vt:lpstr>3 Rs  of Trauma Informed Nutrition Security</vt:lpstr>
      <vt:lpstr>“I started giving him whatever he wanted to make him feel better after all the things he’d been through.” -Silvester Fullard (father to Tavestiar)   Source:  “To head of trauma’s legacy, start young,” NPR,  (3/9/2015)  </vt:lpstr>
      <vt:lpstr>Resisting Retraumatization</vt:lpstr>
      <vt:lpstr>Trauma-Informed Organizations Ask…</vt:lpstr>
      <vt:lpstr>Barriers to Trauma-Informed Nourishment </vt:lpstr>
      <vt:lpstr>Prioritize</vt:lpstr>
      <vt:lpstr>Trauma around Food (common with food insecurity)</vt:lpstr>
      <vt:lpstr>Resilience-Building and Healing-Centered Strategies</vt:lpstr>
      <vt:lpstr>I’m nourished. I’m seen. I’m heard. I matter.</vt:lpstr>
      <vt:lpstr>PowerPoint Presentation</vt:lpstr>
      <vt:lpstr>PowerPoint Presentation</vt:lpstr>
      <vt:lpstr>PowerPoint Presentation</vt:lpstr>
      <vt:lpstr>How can a food pantry support health?</vt:lpstr>
      <vt:lpstr>PowerPoint Presentation</vt:lpstr>
      <vt:lpstr>Nutrition Pantry Program Vision</vt:lpstr>
      <vt:lpstr>I’m nourished. I’m seen. I’m heard. I matter.</vt:lpstr>
      <vt:lpstr>Client-centered Approach </vt:lpstr>
      <vt:lpstr>Gathering Client Input</vt:lpstr>
      <vt:lpstr>PowerPoint Presentation</vt:lpstr>
      <vt:lpstr>Environmental Shifts to Support Health</vt:lpstr>
      <vt:lpstr>What foods should you highlight?</vt:lpstr>
      <vt:lpstr>PowerPoint Presentation</vt:lpstr>
      <vt:lpstr>Using Nudges in  All Types of Pantry Settings </vt:lpstr>
      <vt:lpstr>Convenience</vt:lpstr>
      <vt:lpstr>Convenience</vt:lpstr>
      <vt:lpstr>Attractive</vt:lpstr>
      <vt:lpstr>Attractive</vt:lpstr>
      <vt:lpstr>Attractive</vt:lpstr>
      <vt:lpstr>Normalize – How Do I Use this Food?</vt:lpstr>
      <vt:lpstr>Normalize – How Do I Use this Food?</vt:lpstr>
      <vt:lpstr>Normalize – How Do I Use this Food?</vt:lpstr>
      <vt:lpstr>Normalize – How Do I Use this Food?</vt:lpstr>
      <vt:lpstr>Bundling Activity</vt:lpstr>
      <vt:lpstr>Bundling Activity - Your Turn!</vt:lpstr>
      <vt:lpstr>Normalize – How Do I Use this Food?</vt:lpstr>
      <vt:lpstr>Normalize </vt:lpstr>
      <vt:lpstr>Turning the Hearts: Before</vt:lpstr>
      <vt:lpstr>PowerPoint Presentation</vt:lpstr>
      <vt:lpstr>PowerPoint Presentation</vt:lpstr>
      <vt:lpstr>PowerPoint Presentation</vt:lpstr>
      <vt:lpstr>PowerPoint Presentation</vt:lpstr>
      <vt:lpstr>PowerPoint Presentation</vt:lpstr>
      <vt:lpstr>PowerPoint Presentation</vt:lpstr>
      <vt:lpstr> Heal Bruised Produce Back to Life</vt:lpstr>
      <vt:lpstr>Healthy Twist on Client Favorites </vt:lpstr>
      <vt:lpstr>Canned Goods CAN be Tasty </vt:lpstr>
      <vt:lpstr>Recipes for common pantry foods</vt:lpstr>
      <vt:lpstr>Recipes in multiple languages</vt:lpstr>
      <vt:lpstr>How can you use EatFresh.org within your programming?</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Amandine Aubin</dc:creator>
  <cp:lastModifiedBy>Diana Garcia</cp:lastModifiedBy>
  <cp:revision>6</cp:revision>
  <dcterms:created xsi:type="dcterms:W3CDTF">2018-04-05T16:26:50Z</dcterms:created>
  <dcterms:modified xsi:type="dcterms:W3CDTF">2019-05-02T17:32:35Z</dcterms:modified>
</cp:coreProperties>
</file>